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5" r:id="rId2"/>
    <p:sldId id="266" r:id="rId3"/>
    <p:sldId id="267" r:id="rId4"/>
    <p:sldId id="256" r:id="rId5"/>
    <p:sldId id="257" r:id="rId6"/>
    <p:sldId id="258" r:id="rId7"/>
    <p:sldId id="259" r:id="rId8"/>
    <p:sldId id="260" r:id="rId9"/>
    <p:sldId id="261" r:id="rId10"/>
    <p:sldId id="262" r:id="rId11"/>
    <p:sldId id="263" r:id="rId12"/>
    <p:sldId id="264"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5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9.png"/><Relationship Id="rId4" Type="http://schemas.openxmlformats.org/officeDocument/2006/relationships/notesSlide" Target="../notesSlides/notesSlide8.xml"/><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notesSlide" Target="../notesSlides/notesSlide4.xml"/><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a:extLst>
              <a:ext uri="{FF2B5EF4-FFF2-40B4-BE49-F238E27FC236}">
                <a16:creationId xmlns:a16="http://schemas.microsoft.com/office/drawing/2014/main" id="{3D5EE85E-60A1-76B6-9C67-8035BBF396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28" y="13444"/>
            <a:ext cx="14743828" cy="8235356"/>
          </a:xfrm>
          <a:prstGeom prst="rect">
            <a:avLst/>
          </a:prstGeom>
        </p:spPr>
      </p:pic>
      <p:sp>
        <p:nvSpPr>
          <p:cNvPr id="3" name="object 21">
            <a:extLst>
              <a:ext uri="{FF2B5EF4-FFF2-40B4-BE49-F238E27FC236}">
                <a16:creationId xmlns:a16="http://schemas.microsoft.com/office/drawing/2014/main" id="{C0432623-C75E-CCEB-34E0-8482E3A0EFF1}"/>
              </a:ext>
            </a:extLst>
          </p:cNvPr>
          <p:cNvSpPr/>
          <p:nvPr/>
        </p:nvSpPr>
        <p:spPr>
          <a:xfrm>
            <a:off x="399184" y="503182"/>
            <a:ext cx="1856336" cy="1874258"/>
          </a:xfrm>
          <a:custGeom>
            <a:avLst/>
            <a:gdLst/>
            <a:ahLst/>
            <a:cxnLst/>
            <a:rect l="l" t="t" r="r" b="b"/>
            <a:pathLst>
              <a:path w="1453611" h="1288352">
                <a:moveTo>
                  <a:pt x="581164" y="1275260"/>
                </a:moveTo>
                <a:lnTo>
                  <a:pt x="444672" y="1237715"/>
                </a:lnTo>
                <a:lnTo>
                  <a:pt x="321088" y="1178309"/>
                </a:lnTo>
                <a:lnTo>
                  <a:pt x="213360" y="1099638"/>
                </a:lnTo>
                <a:lnTo>
                  <a:pt x="124439" y="1004295"/>
                </a:lnTo>
                <a:lnTo>
                  <a:pt x="57272" y="894874"/>
                </a:lnTo>
                <a:lnTo>
                  <a:pt x="14810" y="773970"/>
                </a:lnTo>
                <a:lnTo>
                  <a:pt x="0" y="644176"/>
                </a:lnTo>
                <a:lnTo>
                  <a:pt x="14810" y="514382"/>
                </a:lnTo>
                <a:lnTo>
                  <a:pt x="57272" y="393478"/>
                </a:lnTo>
                <a:lnTo>
                  <a:pt x="124439" y="284057"/>
                </a:lnTo>
                <a:lnTo>
                  <a:pt x="213360" y="188714"/>
                </a:lnTo>
                <a:lnTo>
                  <a:pt x="321088" y="110043"/>
                </a:lnTo>
                <a:lnTo>
                  <a:pt x="444672" y="50638"/>
                </a:lnTo>
                <a:lnTo>
                  <a:pt x="581164" y="13092"/>
                </a:lnTo>
                <a:lnTo>
                  <a:pt x="727615" y="1"/>
                </a:lnTo>
                <a:lnTo>
                  <a:pt x="873969" y="13092"/>
                </a:lnTo>
                <a:lnTo>
                  <a:pt x="1010265" y="50638"/>
                </a:lnTo>
                <a:lnTo>
                  <a:pt x="1133588" y="110043"/>
                </a:lnTo>
                <a:lnTo>
                  <a:pt x="1241024" y="188715"/>
                </a:lnTo>
                <a:lnTo>
                  <a:pt x="1329659" y="284058"/>
                </a:lnTo>
                <a:lnTo>
                  <a:pt x="1396578" y="393478"/>
                </a:lnTo>
                <a:lnTo>
                  <a:pt x="1438867" y="514382"/>
                </a:lnTo>
                <a:lnTo>
                  <a:pt x="1453611" y="644176"/>
                </a:lnTo>
                <a:lnTo>
                  <a:pt x="1438867" y="773970"/>
                </a:lnTo>
                <a:lnTo>
                  <a:pt x="1396578" y="894874"/>
                </a:lnTo>
                <a:lnTo>
                  <a:pt x="1329659" y="1004295"/>
                </a:lnTo>
                <a:lnTo>
                  <a:pt x="1241025" y="1099638"/>
                </a:lnTo>
                <a:lnTo>
                  <a:pt x="1133588" y="1178309"/>
                </a:lnTo>
                <a:lnTo>
                  <a:pt x="1010265" y="1237715"/>
                </a:lnTo>
                <a:lnTo>
                  <a:pt x="873969" y="1275260"/>
                </a:lnTo>
                <a:lnTo>
                  <a:pt x="727615" y="1288352"/>
                </a:lnTo>
                <a:close/>
              </a:path>
            </a:pathLst>
          </a:custGeom>
          <a:solidFill>
            <a:srgbClr val="FFFFFF"/>
          </a:solidFill>
        </p:spPr>
        <p:txBody>
          <a:bodyPr wrap="square" lIns="0" tIns="0" rIns="0" bIns="0" rtlCol="0">
            <a:noAutofit/>
          </a:bodyPr>
          <a:lstStyle/>
          <a:p>
            <a:endParaRPr/>
          </a:p>
        </p:txBody>
      </p:sp>
      <p:pic>
        <p:nvPicPr>
          <p:cNvPr id="4" name="Image">
            <a:extLst>
              <a:ext uri="{FF2B5EF4-FFF2-40B4-BE49-F238E27FC236}">
                <a16:creationId xmlns:a16="http://schemas.microsoft.com/office/drawing/2014/main" id="{F6D0B5D8-0164-1E9E-B23B-C0BB943C4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70" y="812800"/>
            <a:ext cx="1290398" cy="1198880"/>
          </a:xfrm>
          <a:prstGeom prst="rect">
            <a:avLst/>
          </a:prstGeom>
        </p:spPr>
      </p:pic>
      <p:pic>
        <p:nvPicPr>
          <p:cNvPr id="5" name="Image">
            <a:extLst>
              <a:ext uri="{FF2B5EF4-FFF2-40B4-BE49-F238E27FC236}">
                <a16:creationId xmlns:a16="http://schemas.microsoft.com/office/drawing/2014/main" id="{35C33DBD-D2AA-05E8-9EA8-9688BC197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507" y="2011679"/>
            <a:ext cx="6141213" cy="1294917"/>
          </a:xfrm>
          <a:prstGeom prst="rect">
            <a:avLst/>
          </a:prstGeom>
        </p:spPr>
      </p:pic>
      <p:sp>
        <p:nvSpPr>
          <p:cNvPr id="24" name="object 2">
            <a:extLst>
              <a:ext uri="{FF2B5EF4-FFF2-40B4-BE49-F238E27FC236}">
                <a16:creationId xmlns:a16="http://schemas.microsoft.com/office/drawing/2014/main" id="{D132BACC-C0A5-D534-FB96-AE59BCEB1EFB}"/>
              </a:ext>
            </a:extLst>
          </p:cNvPr>
          <p:cNvSpPr/>
          <p:nvPr/>
        </p:nvSpPr>
        <p:spPr>
          <a:xfrm>
            <a:off x="4737505" y="3594515"/>
            <a:ext cx="190691" cy="204597"/>
          </a:xfrm>
          <a:custGeom>
            <a:avLst/>
            <a:gdLst/>
            <a:ahLst/>
            <a:cxnLst/>
            <a:rect l="l" t="t" r="r" b="b"/>
            <a:pathLst>
              <a:path w="190691" h="204597">
                <a:moveTo>
                  <a:pt x="129731" y="45815"/>
                </a:moveTo>
                <a:lnTo>
                  <a:pt x="108300" y="38195"/>
                </a:lnTo>
                <a:lnTo>
                  <a:pt x="53436" y="15240"/>
                </a:lnTo>
                <a:lnTo>
                  <a:pt x="111348" y="0"/>
                </a:lnTo>
                <a:lnTo>
                  <a:pt x="166307" y="16764"/>
                </a:lnTo>
                <a:lnTo>
                  <a:pt x="190691" y="65627"/>
                </a:lnTo>
                <a:lnTo>
                  <a:pt x="140399" y="70199"/>
                </a:lnTo>
                <a:close/>
              </a:path>
              <a:path w="190691" h="204597">
                <a:moveTo>
                  <a:pt x="21432" y="181642"/>
                </a:moveTo>
                <a:lnTo>
                  <a:pt x="1" y="120586"/>
                </a:lnTo>
                <a:lnTo>
                  <a:pt x="13717" y="61055"/>
                </a:lnTo>
                <a:lnTo>
                  <a:pt x="53436" y="15240"/>
                </a:lnTo>
                <a:lnTo>
                  <a:pt x="108300" y="38195"/>
                </a:lnTo>
                <a:lnTo>
                  <a:pt x="79344" y="50387"/>
                </a:lnTo>
                <a:lnTo>
                  <a:pt x="59532" y="84011"/>
                </a:lnTo>
                <a:lnTo>
                  <a:pt x="51912" y="126683"/>
                </a:lnTo>
                <a:lnTo>
                  <a:pt x="61056" y="154210"/>
                </a:lnTo>
                <a:lnTo>
                  <a:pt x="82392" y="163354"/>
                </a:lnTo>
                <a:lnTo>
                  <a:pt x="106776" y="154210"/>
                </a:lnTo>
                <a:lnTo>
                  <a:pt x="125064" y="126683"/>
                </a:lnTo>
                <a:lnTo>
                  <a:pt x="176975" y="134303"/>
                </a:lnTo>
                <a:lnTo>
                  <a:pt x="138875" y="186214"/>
                </a:lnTo>
                <a:lnTo>
                  <a:pt x="80868" y="204597"/>
                </a:lnTo>
                <a:close/>
              </a:path>
            </a:pathLst>
          </a:custGeom>
          <a:solidFill>
            <a:srgbClr val="000000"/>
          </a:solidFill>
        </p:spPr>
        <p:txBody>
          <a:bodyPr wrap="square" lIns="0" tIns="0" rIns="0" bIns="0" rtlCol="0">
            <a:noAutofit/>
          </a:bodyPr>
          <a:lstStyle/>
          <a:p>
            <a:endParaRPr/>
          </a:p>
        </p:txBody>
      </p:sp>
      <p:sp>
        <p:nvSpPr>
          <p:cNvPr id="25" name="object 3">
            <a:extLst>
              <a:ext uri="{FF2B5EF4-FFF2-40B4-BE49-F238E27FC236}">
                <a16:creationId xmlns:a16="http://schemas.microsoft.com/office/drawing/2014/main" id="{EEB65A17-31D1-D1A7-2D73-E6EBA183F841}"/>
              </a:ext>
            </a:extLst>
          </p:cNvPr>
          <p:cNvSpPr/>
          <p:nvPr/>
        </p:nvSpPr>
        <p:spPr>
          <a:xfrm>
            <a:off x="4946484" y="3594515"/>
            <a:ext cx="204407" cy="204597"/>
          </a:xfrm>
          <a:custGeom>
            <a:avLst/>
            <a:gdLst/>
            <a:ahLst/>
            <a:cxnLst/>
            <a:rect l="l" t="t" r="r" b="b"/>
            <a:pathLst>
              <a:path w="204407" h="204597">
                <a:moveTo>
                  <a:pt x="42767" y="193834"/>
                </a:moveTo>
                <a:lnTo>
                  <a:pt x="10668" y="161830"/>
                </a:lnTo>
                <a:lnTo>
                  <a:pt x="0" y="119063"/>
                </a:lnTo>
                <a:lnTo>
                  <a:pt x="8013" y="69830"/>
                </a:lnTo>
                <a:lnTo>
                  <a:pt x="32099" y="32099"/>
                </a:lnTo>
                <a:lnTo>
                  <a:pt x="112871" y="39719"/>
                </a:lnTo>
                <a:lnTo>
                  <a:pt x="82391" y="50387"/>
                </a:lnTo>
                <a:lnTo>
                  <a:pt x="61055" y="80867"/>
                </a:lnTo>
                <a:lnTo>
                  <a:pt x="53435" y="117539"/>
                </a:lnTo>
                <a:lnTo>
                  <a:pt x="65627" y="151162"/>
                </a:lnTo>
                <a:lnTo>
                  <a:pt x="94583" y="163354"/>
                </a:lnTo>
                <a:lnTo>
                  <a:pt x="129635" y="145066"/>
                </a:lnTo>
                <a:lnTo>
                  <a:pt x="151067" y="80867"/>
                </a:lnTo>
                <a:lnTo>
                  <a:pt x="140399" y="50387"/>
                </a:lnTo>
                <a:lnTo>
                  <a:pt x="112871" y="39719"/>
                </a:lnTo>
                <a:lnTo>
                  <a:pt x="32099" y="32099"/>
                </a:lnTo>
                <a:lnTo>
                  <a:pt x="67151" y="8013"/>
                </a:lnTo>
                <a:lnTo>
                  <a:pt x="111347" y="0"/>
                </a:lnTo>
                <a:lnTo>
                  <a:pt x="180023" y="22860"/>
                </a:lnTo>
                <a:lnTo>
                  <a:pt x="204407" y="87059"/>
                </a:lnTo>
                <a:lnTo>
                  <a:pt x="196596" y="131683"/>
                </a:lnTo>
                <a:lnTo>
                  <a:pt x="173927" y="169450"/>
                </a:lnTo>
                <a:lnTo>
                  <a:pt x="137875" y="195596"/>
                </a:lnTo>
                <a:lnTo>
                  <a:pt x="91535" y="204597"/>
                </a:lnTo>
                <a:close/>
              </a:path>
            </a:pathLst>
          </a:custGeom>
          <a:solidFill>
            <a:srgbClr val="000000"/>
          </a:solidFill>
        </p:spPr>
        <p:txBody>
          <a:bodyPr wrap="square" lIns="0" tIns="0" rIns="0" bIns="0" rtlCol="0">
            <a:noAutofit/>
          </a:bodyPr>
          <a:lstStyle/>
          <a:p>
            <a:endParaRPr/>
          </a:p>
        </p:txBody>
      </p:sp>
      <p:sp>
        <p:nvSpPr>
          <p:cNvPr id="26" name="object 4">
            <a:extLst>
              <a:ext uri="{FF2B5EF4-FFF2-40B4-BE49-F238E27FC236}">
                <a16:creationId xmlns:a16="http://schemas.microsoft.com/office/drawing/2014/main" id="{2A100EE0-985E-6EE6-8CE1-C1C72567E81C}"/>
              </a:ext>
            </a:extLst>
          </p:cNvPr>
          <p:cNvSpPr/>
          <p:nvPr/>
        </p:nvSpPr>
        <p:spPr>
          <a:xfrm>
            <a:off x="5170702" y="3594515"/>
            <a:ext cx="207455" cy="200025"/>
          </a:xfrm>
          <a:custGeom>
            <a:avLst/>
            <a:gdLst/>
            <a:ahLst/>
            <a:cxnLst/>
            <a:rect l="l" t="t" r="r" b="b"/>
            <a:pathLst>
              <a:path w="207455" h="200025">
                <a:moveTo>
                  <a:pt x="1" y="200025"/>
                </a:moveTo>
                <a:lnTo>
                  <a:pt x="41244" y="4572"/>
                </a:lnTo>
                <a:lnTo>
                  <a:pt x="91536" y="4572"/>
                </a:lnTo>
                <a:lnTo>
                  <a:pt x="85440" y="29051"/>
                </a:lnTo>
                <a:lnTo>
                  <a:pt x="131255" y="36671"/>
                </a:lnTo>
                <a:lnTo>
                  <a:pt x="105252" y="47339"/>
                </a:lnTo>
                <a:lnTo>
                  <a:pt x="82392" y="73247"/>
                </a:lnTo>
                <a:lnTo>
                  <a:pt x="70200" y="119063"/>
                </a:lnTo>
                <a:lnTo>
                  <a:pt x="53436" y="200025"/>
                </a:lnTo>
                <a:close/>
              </a:path>
              <a:path w="207455" h="200025">
                <a:moveTo>
                  <a:pt x="125159" y="200025"/>
                </a:moveTo>
                <a:lnTo>
                  <a:pt x="148019" y="88582"/>
                </a:lnTo>
                <a:lnTo>
                  <a:pt x="154115" y="59531"/>
                </a:lnTo>
                <a:lnTo>
                  <a:pt x="148019" y="42767"/>
                </a:lnTo>
                <a:lnTo>
                  <a:pt x="131255" y="36671"/>
                </a:lnTo>
                <a:lnTo>
                  <a:pt x="85440" y="29051"/>
                </a:lnTo>
                <a:lnTo>
                  <a:pt x="120492" y="6096"/>
                </a:lnTo>
                <a:lnTo>
                  <a:pt x="155639" y="0"/>
                </a:lnTo>
                <a:lnTo>
                  <a:pt x="193739" y="13716"/>
                </a:lnTo>
                <a:lnTo>
                  <a:pt x="207455" y="50387"/>
                </a:lnTo>
                <a:lnTo>
                  <a:pt x="201359" y="88582"/>
                </a:lnTo>
                <a:lnTo>
                  <a:pt x="178499" y="200025"/>
                </a:lnTo>
                <a:close/>
              </a:path>
            </a:pathLst>
          </a:custGeom>
          <a:solidFill>
            <a:srgbClr val="000000"/>
          </a:solidFill>
        </p:spPr>
        <p:txBody>
          <a:bodyPr wrap="square" lIns="0" tIns="0" rIns="0" bIns="0" rtlCol="0">
            <a:noAutofit/>
          </a:bodyPr>
          <a:lstStyle/>
          <a:p>
            <a:endParaRPr/>
          </a:p>
        </p:txBody>
      </p:sp>
      <p:sp>
        <p:nvSpPr>
          <p:cNvPr id="27" name="object 5">
            <a:extLst>
              <a:ext uri="{FF2B5EF4-FFF2-40B4-BE49-F238E27FC236}">
                <a16:creationId xmlns:a16="http://schemas.microsoft.com/office/drawing/2014/main" id="{15017324-8F9E-F689-1FFC-4CD1383ED915}"/>
              </a:ext>
            </a:extLst>
          </p:cNvPr>
          <p:cNvSpPr/>
          <p:nvPr/>
        </p:nvSpPr>
        <p:spPr>
          <a:xfrm>
            <a:off x="5408732" y="3524315"/>
            <a:ext cx="228791" cy="274797"/>
          </a:xfrm>
          <a:custGeom>
            <a:avLst/>
            <a:gdLst/>
            <a:ahLst/>
            <a:cxnLst/>
            <a:rect l="l" t="t" r="r" b="b"/>
            <a:pathLst>
              <a:path w="228791" h="274797">
                <a:moveTo>
                  <a:pt x="123540" y="270225"/>
                </a:moveTo>
                <a:lnTo>
                  <a:pt x="126588" y="248794"/>
                </a:lnTo>
                <a:lnTo>
                  <a:pt x="0" y="192310"/>
                </a:lnTo>
                <a:lnTo>
                  <a:pt x="6097" y="148067"/>
                </a:lnTo>
                <a:lnTo>
                  <a:pt x="25909" y="108395"/>
                </a:lnTo>
                <a:lnTo>
                  <a:pt x="103728" y="108395"/>
                </a:lnTo>
                <a:lnTo>
                  <a:pt x="65532" y="134303"/>
                </a:lnTo>
                <a:lnTo>
                  <a:pt x="50292" y="190786"/>
                </a:lnTo>
                <a:lnTo>
                  <a:pt x="60961" y="222886"/>
                </a:lnTo>
                <a:lnTo>
                  <a:pt x="86868" y="235078"/>
                </a:lnTo>
                <a:lnTo>
                  <a:pt x="114396" y="225934"/>
                </a:lnTo>
                <a:lnTo>
                  <a:pt x="134208" y="195359"/>
                </a:lnTo>
                <a:lnTo>
                  <a:pt x="141828" y="155734"/>
                </a:lnTo>
                <a:lnTo>
                  <a:pt x="129636" y="122111"/>
                </a:lnTo>
                <a:lnTo>
                  <a:pt x="103728" y="108395"/>
                </a:lnTo>
                <a:lnTo>
                  <a:pt x="25909" y="108395"/>
                </a:lnTo>
                <a:lnTo>
                  <a:pt x="56960" y="79546"/>
                </a:lnTo>
                <a:lnTo>
                  <a:pt x="96012" y="70200"/>
                </a:lnTo>
                <a:lnTo>
                  <a:pt x="130386" y="77451"/>
                </a:lnTo>
                <a:lnTo>
                  <a:pt x="155544" y="100775"/>
                </a:lnTo>
                <a:lnTo>
                  <a:pt x="176880" y="1"/>
                </a:lnTo>
                <a:lnTo>
                  <a:pt x="228791" y="1"/>
                </a:lnTo>
                <a:lnTo>
                  <a:pt x="172308" y="270225"/>
                </a:lnTo>
                <a:close/>
              </a:path>
              <a:path w="228791" h="274797">
                <a:moveTo>
                  <a:pt x="18288" y="253366"/>
                </a:moveTo>
                <a:lnTo>
                  <a:pt x="0" y="192310"/>
                </a:lnTo>
                <a:lnTo>
                  <a:pt x="126588" y="248794"/>
                </a:lnTo>
                <a:lnTo>
                  <a:pt x="99156" y="268701"/>
                </a:lnTo>
                <a:lnTo>
                  <a:pt x="67056" y="274797"/>
                </a:lnTo>
                <a:close/>
              </a:path>
            </a:pathLst>
          </a:custGeom>
          <a:solidFill>
            <a:srgbClr val="000000"/>
          </a:solidFill>
        </p:spPr>
        <p:txBody>
          <a:bodyPr wrap="square" lIns="0" tIns="0" rIns="0" bIns="0" rtlCol="0">
            <a:noAutofit/>
          </a:bodyPr>
          <a:lstStyle/>
          <a:p>
            <a:endParaRPr/>
          </a:p>
        </p:txBody>
      </p:sp>
      <p:sp>
        <p:nvSpPr>
          <p:cNvPr id="28" name="object 6">
            <a:extLst>
              <a:ext uri="{FF2B5EF4-FFF2-40B4-BE49-F238E27FC236}">
                <a16:creationId xmlns:a16="http://schemas.microsoft.com/office/drawing/2014/main" id="{AE61853A-46D1-5A35-3D74-926C95487DEF}"/>
              </a:ext>
            </a:extLst>
          </p:cNvPr>
          <p:cNvSpPr/>
          <p:nvPr/>
        </p:nvSpPr>
        <p:spPr>
          <a:xfrm>
            <a:off x="5643618" y="3599086"/>
            <a:ext cx="205932" cy="200026"/>
          </a:xfrm>
          <a:custGeom>
            <a:avLst/>
            <a:gdLst/>
            <a:ahLst/>
            <a:cxnLst/>
            <a:rect l="l" t="t" r="r" b="b"/>
            <a:pathLst>
              <a:path w="205932" h="200026">
                <a:moveTo>
                  <a:pt x="115920" y="195454"/>
                </a:moveTo>
                <a:lnTo>
                  <a:pt x="122016" y="169451"/>
                </a:lnTo>
                <a:lnTo>
                  <a:pt x="1" y="149639"/>
                </a:lnTo>
                <a:lnTo>
                  <a:pt x="6097" y="108395"/>
                </a:lnTo>
                <a:lnTo>
                  <a:pt x="28957" y="1"/>
                </a:lnTo>
                <a:lnTo>
                  <a:pt x="80868" y="1"/>
                </a:lnTo>
                <a:lnTo>
                  <a:pt x="57913" y="116015"/>
                </a:lnTo>
                <a:lnTo>
                  <a:pt x="53341" y="142019"/>
                </a:lnTo>
                <a:lnTo>
                  <a:pt x="59437" y="155735"/>
                </a:lnTo>
                <a:lnTo>
                  <a:pt x="74677" y="161831"/>
                </a:lnTo>
                <a:lnTo>
                  <a:pt x="88488" y="158783"/>
                </a:lnTo>
                <a:lnTo>
                  <a:pt x="103728" y="151163"/>
                </a:lnTo>
                <a:lnTo>
                  <a:pt x="115920" y="138971"/>
                </a:lnTo>
                <a:lnTo>
                  <a:pt x="126588" y="120587"/>
                </a:lnTo>
                <a:lnTo>
                  <a:pt x="134208" y="93155"/>
                </a:lnTo>
                <a:lnTo>
                  <a:pt x="154020" y="1"/>
                </a:lnTo>
                <a:lnTo>
                  <a:pt x="205931" y="1"/>
                </a:lnTo>
                <a:lnTo>
                  <a:pt x="166212" y="195454"/>
                </a:lnTo>
                <a:close/>
              </a:path>
              <a:path w="205932" h="200026">
                <a:moveTo>
                  <a:pt x="13717" y="186215"/>
                </a:moveTo>
                <a:lnTo>
                  <a:pt x="1" y="149639"/>
                </a:lnTo>
                <a:lnTo>
                  <a:pt x="122016" y="169451"/>
                </a:lnTo>
                <a:lnTo>
                  <a:pt x="88095" y="192168"/>
                </a:lnTo>
                <a:lnTo>
                  <a:pt x="51817" y="200026"/>
                </a:lnTo>
                <a:close/>
              </a:path>
            </a:pathLst>
          </a:custGeom>
          <a:solidFill>
            <a:srgbClr val="000000"/>
          </a:solidFill>
        </p:spPr>
        <p:txBody>
          <a:bodyPr wrap="square" lIns="0" tIns="0" rIns="0" bIns="0" rtlCol="0">
            <a:noAutofit/>
          </a:bodyPr>
          <a:lstStyle/>
          <a:p>
            <a:endParaRPr/>
          </a:p>
        </p:txBody>
      </p:sp>
      <p:sp>
        <p:nvSpPr>
          <p:cNvPr id="29" name="object 7">
            <a:extLst>
              <a:ext uri="{FF2B5EF4-FFF2-40B4-BE49-F238E27FC236}">
                <a16:creationId xmlns:a16="http://schemas.microsoft.com/office/drawing/2014/main" id="{6A5F2CBD-8222-45F2-1463-CA56B25A8E8A}"/>
              </a:ext>
            </a:extLst>
          </p:cNvPr>
          <p:cNvSpPr/>
          <p:nvPr/>
        </p:nvSpPr>
        <p:spPr>
          <a:xfrm>
            <a:off x="5869361" y="3594515"/>
            <a:ext cx="190691" cy="204597"/>
          </a:xfrm>
          <a:custGeom>
            <a:avLst/>
            <a:gdLst/>
            <a:ahLst/>
            <a:cxnLst/>
            <a:rect l="l" t="t" r="r" b="b"/>
            <a:pathLst>
              <a:path w="190691" h="204597">
                <a:moveTo>
                  <a:pt x="131160" y="45815"/>
                </a:moveTo>
                <a:lnTo>
                  <a:pt x="108300" y="38195"/>
                </a:lnTo>
                <a:lnTo>
                  <a:pt x="53340" y="15240"/>
                </a:lnTo>
                <a:lnTo>
                  <a:pt x="112872" y="0"/>
                </a:lnTo>
                <a:lnTo>
                  <a:pt x="167735" y="16764"/>
                </a:lnTo>
                <a:lnTo>
                  <a:pt x="190691" y="65627"/>
                </a:lnTo>
                <a:lnTo>
                  <a:pt x="140304" y="70199"/>
                </a:lnTo>
                <a:close/>
              </a:path>
              <a:path w="190691" h="204597">
                <a:moveTo>
                  <a:pt x="22861" y="181642"/>
                </a:moveTo>
                <a:lnTo>
                  <a:pt x="0" y="120586"/>
                </a:lnTo>
                <a:lnTo>
                  <a:pt x="13717" y="61055"/>
                </a:lnTo>
                <a:lnTo>
                  <a:pt x="53340" y="15240"/>
                </a:lnTo>
                <a:lnTo>
                  <a:pt x="108300" y="38195"/>
                </a:lnTo>
                <a:lnTo>
                  <a:pt x="80867" y="50387"/>
                </a:lnTo>
                <a:lnTo>
                  <a:pt x="59436" y="84011"/>
                </a:lnTo>
                <a:lnTo>
                  <a:pt x="53340" y="126683"/>
                </a:lnTo>
                <a:lnTo>
                  <a:pt x="60961" y="154210"/>
                </a:lnTo>
                <a:lnTo>
                  <a:pt x="82392" y="163354"/>
                </a:lnTo>
                <a:lnTo>
                  <a:pt x="106776" y="154210"/>
                </a:lnTo>
                <a:lnTo>
                  <a:pt x="125064" y="126683"/>
                </a:lnTo>
                <a:lnTo>
                  <a:pt x="176975" y="134303"/>
                </a:lnTo>
                <a:lnTo>
                  <a:pt x="138779" y="186214"/>
                </a:lnTo>
                <a:lnTo>
                  <a:pt x="82392" y="204597"/>
                </a:lnTo>
                <a:close/>
              </a:path>
            </a:pathLst>
          </a:custGeom>
          <a:solidFill>
            <a:srgbClr val="000000"/>
          </a:solidFill>
        </p:spPr>
        <p:txBody>
          <a:bodyPr wrap="square" lIns="0" tIns="0" rIns="0" bIns="0" rtlCol="0">
            <a:noAutofit/>
          </a:bodyPr>
          <a:lstStyle/>
          <a:p>
            <a:endParaRPr/>
          </a:p>
        </p:txBody>
      </p:sp>
      <p:sp>
        <p:nvSpPr>
          <p:cNvPr id="30" name="object 8">
            <a:extLst>
              <a:ext uri="{FF2B5EF4-FFF2-40B4-BE49-F238E27FC236}">
                <a16:creationId xmlns:a16="http://schemas.microsoft.com/office/drawing/2014/main" id="{9B7C8805-A0DF-3D2A-33F8-B0ACE52A680A}"/>
              </a:ext>
            </a:extLst>
          </p:cNvPr>
          <p:cNvSpPr/>
          <p:nvPr/>
        </p:nvSpPr>
        <p:spPr>
          <a:xfrm>
            <a:off x="6085960" y="3530411"/>
            <a:ext cx="118967" cy="268701"/>
          </a:xfrm>
          <a:custGeom>
            <a:avLst/>
            <a:gdLst/>
            <a:ahLst/>
            <a:cxnLst/>
            <a:rect l="l" t="t" r="r" b="b"/>
            <a:pathLst>
              <a:path w="118967" h="268701">
                <a:moveTo>
                  <a:pt x="77819" y="106871"/>
                </a:moveTo>
                <a:lnTo>
                  <a:pt x="24384" y="106871"/>
                </a:lnTo>
                <a:lnTo>
                  <a:pt x="0" y="106871"/>
                </a:lnTo>
                <a:lnTo>
                  <a:pt x="7620" y="68676"/>
                </a:lnTo>
                <a:lnTo>
                  <a:pt x="33528" y="68676"/>
                </a:lnTo>
                <a:lnTo>
                  <a:pt x="39624" y="36672"/>
                </a:lnTo>
                <a:lnTo>
                  <a:pt x="100679" y="1"/>
                </a:lnTo>
                <a:lnTo>
                  <a:pt x="85440" y="68676"/>
                </a:lnTo>
                <a:lnTo>
                  <a:pt x="118967" y="68676"/>
                </a:lnTo>
                <a:lnTo>
                  <a:pt x="109823" y="106871"/>
                </a:lnTo>
                <a:close/>
              </a:path>
              <a:path w="118967" h="268701">
                <a:moveTo>
                  <a:pt x="13716" y="257938"/>
                </a:moveTo>
                <a:lnTo>
                  <a:pt x="1524" y="227458"/>
                </a:lnTo>
                <a:lnTo>
                  <a:pt x="9144" y="186214"/>
                </a:lnTo>
                <a:lnTo>
                  <a:pt x="24384" y="106871"/>
                </a:lnTo>
                <a:lnTo>
                  <a:pt x="77819" y="106871"/>
                </a:lnTo>
                <a:lnTo>
                  <a:pt x="60960" y="189262"/>
                </a:lnTo>
                <a:lnTo>
                  <a:pt x="56388" y="215266"/>
                </a:lnTo>
                <a:lnTo>
                  <a:pt x="59436" y="224410"/>
                </a:lnTo>
                <a:lnTo>
                  <a:pt x="73247" y="227458"/>
                </a:lnTo>
                <a:lnTo>
                  <a:pt x="91535" y="225934"/>
                </a:lnTo>
                <a:lnTo>
                  <a:pt x="83916" y="265653"/>
                </a:lnTo>
                <a:lnTo>
                  <a:pt x="54864" y="268701"/>
                </a:lnTo>
                <a:close/>
              </a:path>
            </a:pathLst>
          </a:custGeom>
          <a:solidFill>
            <a:srgbClr val="000000"/>
          </a:solidFill>
        </p:spPr>
        <p:txBody>
          <a:bodyPr wrap="square" lIns="0" tIns="0" rIns="0" bIns="0" rtlCol="0">
            <a:noAutofit/>
          </a:bodyPr>
          <a:lstStyle/>
          <a:p>
            <a:endParaRPr/>
          </a:p>
        </p:txBody>
      </p:sp>
      <p:sp>
        <p:nvSpPr>
          <p:cNvPr id="31" name="object 9">
            <a:extLst>
              <a:ext uri="{FF2B5EF4-FFF2-40B4-BE49-F238E27FC236}">
                <a16:creationId xmlns:a16="http://schemas.microsoft.com/office/drawing/2014/main" id="{4846C9F8-C784-CC37-BA93-E1D087039C61}"/>
              </a:ext>
            </a:extLst>
          </p:cNvPr>
          <p:cNvSpPr/>
          <p:nvPr/>
        </p:nvSpPr>
        <p:spPr>
          <a:xfrm>
            <a:off x="6204926" y="3594515"/>
            <a:ext cx="187643" cy="204597"/>
          </a:xfrm>
          <a:custGeom>
            <a:avLst/>
            <a:gdLst/>
            <a:ahLst/>
            <a:cxnLst/>
            <a:rect l="l" t="t" r="r" b="b"/>
            <a:pathLst>
              <a:path w="187643" h="204597">
                <a:moveTo>
                  <a:pt x="50388" y="119063"/>
                </a:moveTo>
                <a:lnTo>
                  <a:pt x="1" y="112966"/>
                </a:lnTo>
                <a:lnTo>
                  <a:pt x="21337" y="41243"/>
                </a:lnTo>
                <a:lnTo>
                  <a:pt x="59104" y="10299"/>
                </a:lnTo>
                <a:lnTo>
                  <a:pt x="103728" y="36671"/>
                </a:lnTo>
                <a:lnTo>
                  <a:pt x="73248" y="48863"/>
                </a:lnTo>
                <a:lnTo>
                  <a:pt x="56484" y="85534"/>
                </a:lnTo>
                <a:lnTo>
                  <a:pt x="138780" y="85534"/>
                </a:lnTo>
                <a:lnTo>
                  <a:pt x="138780" y="80867"/>
                </a:lnTo>
                <a:lnTo>
                  <a:pt x="129636" y="48863"/>
                </a:lnTo>
                <a:lnTo>
                  <a:pt x="103728" y="36671"/>
                </a:lnTo>
                <a:lnTo>
                  <a:pt x="59104" y="10299"/>
                </a:lnTo>
                <a:lnTo>
                  <a:pt x="108300" y="0"/>
                </a:lnTo>
                <a:lnTo>
                  <a:pt x="166308" y="21336"/>
                </a:lnTo>
                <a:lnTo>
                  <a:pt x="187643" y="84010"/>
                </a:lnTo>
                <a:lnTo>
                  <a:pt x="183072" y="119063"/>
                </a:lnTo>
                <a:close/>
              </a:path>
              <a:path w="187643" h="204597">
                <a:moveTo>
                  <a:pt x="24385" y="180118"/>
                </a:moveTo>
                <a:lnTo>
                  <a:pt x="1" y="112966"/>
                </a:lnTo>
                <a:lnTo>
                  <a:pt x="50388" y="119063"/>
                </a:lnTo>
                <a:lnTo>
                  <a:pt x="50388" y="123634"/>
                </a:lnTo>
                <a:lnTo>
                  <a:pt x="61056" y="154210"/>
                </a:lnTo>
                <a:lnTo>
                  <a:pt x="88488" y="166402"/>
                </a:lnTo>
                <a:lnTo>
                  <a:pt x="129636" y="138875"/>
                </a:lnTo>
                <a:lnTo>
                  <a:pt x="176975" y="148114"/>
                </a:lnTo>
                <a:lnTo>
                  <a:pt x="140304" y="190786"/>
                </a:lnTo>
                <a:lnTo>
                  <a:pt x="88488" y="204597"/>
                </a:lnTo>
                <a:close/>
              </a:path>
            </a:pathLst>
          </a:custGeom>
          <a:solidFill>
            <a:srgbClr val="000000"/>
          </a:solidFill>
        </p:spPr>
        <p:txBody>
          <a:bodyPr wrap="square" lIns="0" tIns="0" rIns="0" bIns="0" rtlCol="0">
            <a:noAutofit/>
          </a:bodyPr>
          <a:lstStyle/>
          <a:p>
            <a:endParaRPr/>
          </a:p>
        </p:txBody>
      </p:sp>
      <p:sp>
        <p:nvSpPr>
          <p:cNvPr id="32" name="object 10">
            <a:extLst>
              <a:ext uri="{FF2B5EF4-FFF2-40B4-BE49-F238E27FC236}">
                <a16:creationId xmlns:a16="http://schemas.microsoft.com/office/drawing/2014/main" id="{060695D0-2C47-F6E0-9CE3-E8F753E8ECE5}"/>
              </a:ext>
            </a:extLst>
          </p:cNvPr>
          <p:cNvSpPr/>
          <p:nvPr/>
        </p:nvSpPr>
        <p:spPr>
          <a:xfrm>
            <a:off x="6415524" y="3524315"/>
            <a:ext cx="228792" cy="274797"/>
          </a:xfrm>
          <a:custGeom>
            <a:avLst/>
            <a:gdLst/>
            <a:ahLst/>
            <a:cxnLst/>
            <a:rect l="l" t="t" r="r" b="b"/>
            <a:pathLst>
              <a:path w="228792" h="274797">
                <a:moveTo>
                  <a:pt x="123540" y="270225"/>
                </a:moveTo>
                <a:lnTo>
                  <a:pt x="126588" y="248794"/>
                </a:lnTo>
                <a:lnTo>
                  <a:pt x="1" y="192310"/>
                </a:lnTo>
                <a:lnTo>
                  <a:pt x="6097" y="148067"/>
                </a:lnTo>
                <a:lnTo>
                  <a:pt x="25909" y="108395"/>
                </a:lnTo>
                <a:lnTo>
                  <a:pt x="103728" y="108395"/>
                </a:lnTo>
                <a:lnTo>
                  <a:pt x="65533" y="134303"/>
                </a:lnTo>
                <a:lnTo>
                  <a:pt x="50293" y="190786"/>
                </a:lnTo>
                <a:lnTo>
                  <a:pt x="60961" y="222886"/>
                </a:lnTo>
                <a:lnTo>
                  <a:pt x="86869" y="235078"/>
                </a:lnTo>
                <a:lnTo>
                  <a:pt x="114396" y="225934"/>
                </a:lnTo>
                <a:lnTo>
                  <a:pt x="134208" y="195359"/>
                </a:lnTo>
                <a:lnTo>
                  <a:pt x="141828" y="155734"/>
                </a:lnTo>
                <a:lnTo>
                  <a:pt x="129636" y="122111"/>
                </a:lnTo>
                <a:lnTo>
                  <a:pt x="103728" y="108395"/>
                </a:lnTo>
                <a:lnTo>
                  <a:pt x="25909" y="108395"/>
                </a:lnTo>
                <a:lnTo>
                  <a:pt x="56960" y="79546"/>
                </a:lnTo>
                <a:lnTo>
                  <a:pt x="96013" y="70200"/>
                </a:lnTo>
                <a:lnTo>
                  <a:pt x="130386" y="77451"/>
                </a:lnTo>
                <a:lnTo>
                  <a:pt x="155544" y="100775"/>
                </a:lnTo>
                <a:lnTo>
                  <a:pt x="176880" y="1"/>
                </a:lnTo>
                <a:lnTo>
                  <a:pt x="228792" y="1"/>
                </a:lnTo>
                <a:lnTo>
                  <a:pt x="172308" y="270225"/>
                </a:lnTo>
                <a:close/>
              </a:path>
              <a:path w="228792" h="274797">
                <a:moveTo>
                  <a:pt x="18289" y="253366"/>
                </a:moveTo>
                <a:lnTo>
                  <a:pt x="1" y="192310"/>
                </a:lnTo>
                <a:lnTo>
                  <a:pt x="126588" y="248794"/>
                </a:lnTo>
                <a:lnTo>
                  <a:pt x="99156" y="268701"/>
                </a:lnTo>
                <a:lnTo>
                  <a:pt x="67057" y="274797"/>
                </a:lnTo>
                <a:close/>
              </a:path>
            </a:pathLst>
          </a:custGeom>
          <a:solidFill>
            <a:srgbClr val="000000"/>
          </a:solidFill>
        </p:spPr>
        <p:txBody>
          <a:bodyPr wrap="square" lIns="0" tIns="0" rIns="0" bIns="0" rtlCol="0">
            <a:noAutofit/>
          </a:bodyPr>
          <a:lstStyle/>
          <a:p>
            <a:endParaRPr/>
          </a:p>
        </p:txBody>
      </p:sp>
      <p:sp>
        <p:nvSpPr>
          <p:cNvPr id="33" name="object 11">
            <a:extLst>
              <a:ext uri="{FF2B5EF4-FFF2-40B4-BE49-F238E27FC236}">
                <a16:creationId xmlns:a16="http://schemas.microsoft.com/office/drawing/2014/main" id="{8178ABFA-9759-D38A-7A4F-C85AABFAA120}"/>
              </a:ext>
            </a:extLst>
          </p:cNvPr>
          <p:cNvSpPr/>
          <p:nvPr/>
        </p:nvSpPr>
        <p:spPr>
          <a:xfrm>
            <a:off x="6741851" y="3524315"/>
            <a:ext cx="213551" cy="274797"/>
          </a:xfrm>
          <a:custGeom>
            <a:avLst/>
            <a:gdLst/>
            <a:ahLst/>
            <a:cxnLst/>
            <a:rect l="l" t="t" r="r" b="b"/>
            <a:pathLst>
              <a:path w="213551" h="274797">
                <a:moveTo>
                  <a:pt x="0" y="270225"/>
                </a:moveTo>
                <a:lnTo>
                  <a:pt x="56484" y="1"/>
                </a:lnTo>
                <a:lnTo>
                  <a:pt x="109823" y="1"/>
                </a:lnTo>
                <a:lnTo>
                  <a:pt x="90011" y="90012"/>
                </a:lnTo>
                <a:lnTo>
                  <a:pt x="125063" y="106871"/>
                </a:lnTo>
                <a:lnTo>
                  <a:pt x="91535" y="125159"/>
                </a:lnTo>
                <a:lnTo>
                  <a:pt x="71723" y="190786"/>
                </a:lnTo>
                <a:lnTo>
                  <a:pt x="82391" y="222886"/>
                </a:lnTo>
                <a:lnTo>
                  <a:pt x="108299" y="235078"/>
                </a:lnTo>
                <a:lnTo>
                  <a:pt x="54960" y="238126"/>
                </a:lnTo>
                <a:lnTo>
                  <a:pt x="47244" y="270225"/>
                </a:lnTo>
                <a:close/>
              </a:path>
              <a:path w="213551" h="274797">
                <a:moveTo>
                  <a:pt x="80296" y="265605"/>
                </a:moveTo>
                <a:lnTo>
                  <a:pt x="54960" y="238126"/>
                </a:lnTo>
                <a:lnTo>
                  <a:pt x="108299" y="235078"/>
                </a:lnTo>
                <a:lnTo>
                  <a:pt x="134208" y="224410"/>
                </a:lnTo>
                <a:lnTo>
                  <a:pt x="154019" y="193834"/>
                </a:lnTo>
                <a:lnTo>
                  <a:pt x="161735" y="152591"/>
                </a:lnTo>
                <a:lnTo>
                  <a:pt x="150972" y="119063"/>
                </a:lnTo>
                <a:lnTo>
                  <a:pt x="125063" y="106871"/>
                </a:lnTo>
                <a:lnTo>
                  <a:pt x="90011" y="90012"/>
                </a:lnTo>
                <a:lnTo>
                  <a:pt x="117443" y="74772"/>
                </a:lnTo>
                <a:lnTo>
                  <a:pt x="144875" y="70200"/>
                </a:lnTo>
                <a:lnTo>
                  <a:pt x="195263" y="90012"/>
                </a:lnTo>
                <a:lnTo>
                  <a:pt x="213551" y="151067"/>
                </a:lnTo>
                <a:lnTo>
                  <a:pt x="204407" y="202978"/>
                </a:lnTo>
                <a:lnTo>
                  <a:pt x="181547" y="244222"/>
                </a:lnTo>
                <a:lnTo>
                  <a:pt x="150972" y="267082"/>
                </a:lnTo>
                <a:lnTo>
                  <a:pt x="115919" y="274797"/>
                </a:lnTo>
                <a:close/>
              </a:path>
            </a:pathLst>
          </a:custGeom>
          <a:solidFill>
            <a:srgbClr val="000000"/>
          </a:solidFill>
        </p:spPr>
        <p:txBody>
          <a:bodyPr wrap="square" lIns="0" tIns="0" rIns="0" bIns="0" rtlCol="0">
            <a:noAutofit/>
          </a:bodyPr>
          <a:lstStyle/>
          <a:p>
            <a:endParaRPr/>
          </a:p>
        </p:txBody>
      </p:sp>
      <p:sp>
        <p:nvSpPr>
          <p:cNvPr id="34" name="object 13">
            <a:extLst>
              <a:ext uri="{FF2B5EF4-FFF2-40B4-BE49-F238E27FC236}">
                <a16:creationId xmlns:a16="http://schemas.microsoft.com/office/drawing/2014/main" id="{51C78769-16DF-4E23-A1FF-4E51F03746C1}"/>
              </a:ext>
            </a:extLst>
          </p:cNvPr>
          <p:cNvSpPr/>
          <p:nvPr/>
        </p:nvSpPr>
        <p:spPr>
          <a:xfrm>
            <a:off x="7300111" y="3599086"/>
            <a:ext cx="93060" cy="195454"/>
          </a:xfrm>
          <a:custGeom>
            <a:avLst/>
            <a:gdLst/>
            <a:ahLst/>
            <a:cxnLst/>
            <a:rect l="l" t="t" r="r" b="b"/>
            <a:pathLst>
              <a:path w="93060" h="195454">
                <a:moveTo>
                  <a:pt x="30576" y="50388"/>
                </a:moveTo>
                <a:lnTo>
                  <a:pt x="41244" y="1"/>
                </a:lnTo>
                <a:lnTo>
                  <a:pt x="93060" y="1"/>
                </a:lnTo>
                <a:lnTo>
                  <a:pt x="82392" y="50388"/>
                </a:lnTo>
                <a:close/>
              </a:path>
              <a:path w="93060" h="195454">
                <a:moveTo>
                  <a:pt x="1" y="195454"/>
                </a:moveTo>
                <a:lnTo>
                  <a:pt x="10669" y="145066"/>
                </a:lnTo>
                <a:lnTo>
                  <a:pt x="62580" y="145066"/>
                </a:lnTo>
                <a:lnTo>
                  <a:pt x="51912" y="195454"/>
                </a:lnTo>
                <a:close/>
              </a:path>
            </a:pathLst>
          </a:custGeom>
          <a:solidFill>
            <a:srgbClr val="000000"/>
          </a:solidFill>
        </p:spPr>
        <p:txBody>
          <a:bodyPr wrap="square" lIns="0" tIns="0" rIns="0" bIns="0" rtlCol="0">
            <a:noAutofit/>
          </a:bodyPr>
          <a:lstStyle/>
          <a:p>
            <a:endParaRPr/>
          </a:p>
        </p:txBody>
      </p:sp>
      <p:sp>
        <p:nvSpPr>
          <p:cNvPr id="35" name="object 14">
            <a:extLst>
              <a:ext uri="{FF2B5EF4-FFF2-40B4-BE49-F238E27FC236}">
                <a16:creationId xmlns:a16="http://schemas.microsoft.com/office/drawing/2014/main" id="{21CD50A9-17E2-1465-B893-8BF37BDE08D9}"/>
              </a:ext>
            </a:extLst>
          </p:cNvPr>
          <p:cNvSpPr/>
          <p:nvPr/>
        </p:nvSpPr>
        <p:spPr>
          <a:xfrm>
            <a:off x="7527378" y="3594515"/>
            <a:ext cx="189167" cy="204597"/>
          </a:xfrm>
          <a:custGeom>
            <a:avLst/>
            <a:gdLst/>
            <a:ahLst/>
            <a:cxnLst/>
            <a:rect l="l" t="t" r="r" b="b"/>
            <a:pathLst>
              <a:path w="189167" h="204597">
                <a:moveTo>
                  <a:pt x="129731" y="45815"/>
                </a:moveTo>
                <a:lnTo>
                  <a:pt x="108299" y="38195"/>
                </a:lnTo>
                <a:lnTo>
                  <a:pt x="51912" y="15240"/>
                </a:lnTo>
                <a:lnTo>
                  <a:pt x="111348" y="0"/>
                </a:lnTo>
                <a:lnTo>
                  <a:pt x="166307" y="16764"/>
                </a:lnTo>
                <a:lnTo>
                  <a:pt x="189167" y="65627"/>
                </a:lnTo>
                <a:lnTo>
                  <a:pt x="138875" y="70199"/>
                </a:lnTo>
                <a:close/>
              </a:path>
              <a:path w="189167" h="204597">
                <a:moveTo>
                  <a:pt x="21431" y="181642"/>
                </a:moveTo>
                <a:lnTo>
                  <a:pt x="0" y="120586"/>
                </a:lnTo>
                <a:lnTo>
                  <a:pt x="12287" y="61055"/>
                </a:lnTo>
                <a:lnTo>
                  <a:pt x="51912" y="15240"/>
                </a:lnTo>
                <a:lnTo>
                  <a:pt x="108299" y="38195"/>
                </a:lnTo>
                <a:lnTo>
                  <a:pt x="79343" y="50387"/>
                </a:lnTo>
                <a:lnTo>
                  <a:pt x="59531" y="84011"/>
                </a:lnTo>
                <a:lnTo>
                  <a:pt x="51912" y="126683"/>
                </a:lnTo>
                <a:lnTo>
                  <a:pt x="61056" y="154210"/>
                </a:lnTo>
                <a:lnTo>
                  <a:pt x="80868" y="163354"/>
                </a:lnTo>
                <a:lnTo>
                  <a:pt x="106775" y="154210"/>
                </a:lnTo>
                <a:lnTo>
                  <a:pt x="125159" y="126683"/>
                </a:lnTo>
                <a:lnTo>
                  <a:pt x="175451" y="134303"/>
                </a:lnTo>
                <a:lnTo>
                  <a:pt x="138875" y="186214"/>
                </a:lnTo>
                <a:lnTo>
                  <a:pt x="80868" y="204597"/>
                </a:lnTo>
                <a:close/>
              </a:path>
            </a:pathLst>
          </a:custGeom>
          <a:solidFill>
            <a:srgbClr val="000000"/>
          </a:solidFill>
        </p:spPr>
        <p:txBody>
          <a:bodyPr wrap="square" lIns="0" tIns="0" rIns="0" bIns="0" rtlCol="0">
            <a:noAutofit/>
          </a:bodyPr>
          <a:lstStyle/>
          <a:p>
            <a:endParaRPr/>
          </a:p>
        </p:txBody>
      </p:sp>
      <p:sp>
        <p:nvSpPr>
          <p:cNvPr id="36" name="object 15">
            <a:extLst>
              <a:ext uri="{FF2B5EF4-FFF2-40B4-BE49-F238E27FC236}">
                <a16:creationId xmlns:a16="http://schemas.microsoft.com/office/drawing/2014/main" id="{6CC1E271-8688-E991-609D-FC0F38184248}"/>
              </a:ext>
            </a:extLst>
          </p:cNvPr>
          <p:cNvSpPr/>
          <p:nvPr/>
        </p:nvSpPr>
        <p:spPr>
          <a:xfrm>
            <a:off x="7728736" y="3524315"/>
            <a:ext cx="109824" cy="270225"/>
          </a:xfrm>
          <a:custGeom>
            <a:avLst/>
            <a:gdLst/>
            <a:ahLst/>
            <a:cxnLst/>
            <a:rect l="l" t="t" r="r" b="b"/>
            <a:pathLst>
              <a:path w="109824" h="270225">
                <a:moveTo>
                  <a:pt x="1" y="270225"/>
                </a:moveTo>
                <a:lnTo>
                  <a:pt x="56484" y="1"/>
                </a:lnTo>
                <a:lnTo>
                  <a:pt x="109824" y="1"/>
                </a:lnTo>
                <a:lnTo>
                  <a:pt x="53436" y="270225"/>
                </a:lnTo>
                <a:close/>
              </a:path>
            </a:pathLst>
          </a:custGeom>
          <a:solidFill>
            <a:srgbClr val="000000"/>
          </a:solidFill>
        </p:spPr>
        <p:txBody>
          <a:bodyPr wrap="square" lIns="0" tIns="0" rIns="0" bIns="0" rtlCol="0">
            <a:noAutofit/>
          </a:bodyPr>
          <a:lstStyle/>
          <a:p>
            <a:endParaRPr/>
          </a:p>
        </p:txBody>
      </p:sp>
      <p:sp>
        <p:nvSpPr>
          <p:cNvPr id="37" name="object 16">
            <a:extLst>
              <a:ext uri="{FF2B5EF4-FFF2-40B4-BE49-F238E27FC236}">
                <a16:creationId xmlns:a16="http://schemas.microsoft.com/office/drawing/2014/main" id="{8DBF005E-5557-4C81-E9AF-DAA5CA61E35D}"/>
              </a:ext>
            </a:extLst>
          </p:cNvPr>
          <p:cNvSpPr/>
          <p:nvPr/>
        </p:nvSpPr>
        <p:spPr>
          <a:xfrm>
            <a:off x="7835511" y="3594515"/>
            <a:ext cx="184595" cy="204597"/>
          </a:xfrm>
          <a:custGeom>
            <a:avLst/>
            <a:gdLst/>
            <a:ahLst/>
            <a:cxnLst/>
            <a:rect l="l" t="t" r="r" b="b"/>
            <a:pathLst>
              <a:path w="184595" h="204597">
                <a:moveTo>
                  <a:pt x="21337" y="54959"/>
                </a:moveTo>
                <a:lnTo>
                  <a:pt x="51912" y="13716"/>
                </a:lnTo>
                <a:lnTo>
                  <a:pt x="106776" y="36671"/>
                </a:lnTo>
                <a:lnTo>
                  <a:pt x="83916" y="42767"/>
                </a:lnTo>
                <a:lnTo>
                  <a:pt x="73248" y="59531"/>
                </a:lnTo>
                <a:close/>
              </a:path>
              <a:path w="184595" h="204597">
                <a:moveTo>
                  <a:pt x="117444" y="200025"/>
                </a:moveTo>
                <a:lnTo>
                  <a:pt x="112872" y="177070"/>
                </a:lnTo>
                <a:lnTo>
                  <a:pt x="1" y="148114"/>
                </a:lnTo>
                <a:lnTo>
                  <a:pt x="16765" y="102298"/>
                </a:lnTo>
                <a:lnTo>
                  <a:pt x="123540" y="108395"/>
                </a:lnTo>
                <a:lnTo>
                  <a:pt x="109824" y="111442"/>
                </a:lnTo>
                <a:lnTo>
                  <a:pt x="58008" y="125159"/>
                </a:lnTo>
                <a:lnTo>
                  <a:pt x="50388" y="143542"/>
                </a:lnTo>
                <a:lnTo>
                  <a:pt x="56484" y="158782"/>
                </a:lnTo>
                <a:lnTo>
                  <a:pt x="74772" y="164878"/>
                </a:lnTo>
                <a:lnTo>
                  <a:pt x="96108" y="158782"/>
                </a:lnTo>
                <a:lnTo>
                  <a:pt x="112872" y="143542"/>
                </a:lnTo>
                <a:lnTo>
                  <a:pt x="122016" y="116015"/>
                </a:lnTo>
                <a:lnTo>
                  <a:pt x="123540" y="108395"/>
                </a:lnTo>
                <a:lnTo>
                  <a:pt x="16765" y="102298"/>
                </a:lnTo>
                <a:lnTo>
                  <a:pt x="79344" y="82391"/>
                </a:lnTo>
                <a:lnTo>
                  <a:pt x="129636" y="74771"/>
                </a:lnTo>
                <a:lnTo>
                  <a:pt x="134303" y="56483"/>
                </a:lnTo>
                <a:lnTo>
                  <a:pt x="126588" y="42767"/>
                </a:lnTo>
                <a:lnTo>
                  <a:pt x="106776" y="36671"/>
                </a:lnTo>
                <a:lnTo>
                  <a:pt x="51912" y="13716"/>
                </a:lnTo>
                <a:lnTo>
                  <a:pt x="109824" y="0"/>
                </a:lnTo>
                <a:lnTo>
                  <a:pt x="166307" y="15240"/>
                </a:lnTo>
                <a:lnTo>
                  <a:pt x="184595" y="51911"/>
                </a:lnTo>
                <a:lnTo>
                  <a:pt x="183071" y="70199"/>
                </a:lnTo>
                <a:lnTo>
                  <a:pt x="179452" y="88916"/>
                </a:lnTo>
                <a:lnTo>
                  <a:pt x="172403" y="123634"/>
                </a:lnTo>
                <a:lnTo>
                  <a:pt x="164783" y="172498"/>
                </a:lnTo>
                <a:lnTo>
                  <a:pt x="169355" y="200025"/>
                </a:lnTo>
                <a:close/>
              </a:path>
              <a:path w="184595" h="204597">
                <a:moveTo>
                  <a:pt x="15241" y="189262"/>
                </a:moveTo>
                <a:lnTo>
                  <a:pt x="1" y="148114"/>
                </a:lnTo>
                <a:lnTo>
                  <a:pt x="112872" y="177070"/>
                </a:lnTo>
                <a:lnTo>
                  <a:pt x="86964" y="196882"/>
                </a:lnTo>
                <a:lnTo>
                  <a:pt x="56484" y="204597"/>
                </a:lnTo>
                <a:close/>
              </a:path>
            </a:pathLst>
          </a:custGeom>
          <a:solidFill>
            <a:srgbClr val="000000"/>
          </a:solidFill>
        </p:spPr>
        <p:txBody>
          <a:bodyPr wrap="square" lIns="0" tIns="0" rIns="0" bIns="0" rtlCol="0">
            <a:noAutofit/>
          </a:bodyPr>
          <a:lstStyle/>
          <a:p>
            <a:endParaRPr/>
          </a:p>
        </p:txBody>
      </p:sp>
      <p:sp>
        <p:nvSpPr>
          <p:cNvPr id="38" name="object 17">
            <a:extLst>
              <a:ext uri="{FF2B5EF4-FFF2-40B4-BE49-F238E27FC236}">
                <a16:creationId xmlns:a16="http://schemas.microsoft.com/office/drawing/2014/main" id="{B48C4EB0-11BB-6C38-0E05-003F77B9A3C8}"/>
              </a:ext>
            </a:extLst>
          </p:cNvPr>
          <p:cNvSpPr/>
          <p:nvPr/>
        </p:nvSpPr>
        <p:spPr>
          <a:xfrm>
            <a:off x="8036870" y="3594515"/>
            <a:ext cx="199835" cy="204597"/>
          </a:xfrm>
          <a:custGeom>
            <a:avLst/>
            <a:gdLst/>
            <a:ahLst/>
            <a:cxnLst/>
            <a:rect l="l" t="t" r="r" b="b"/>
            <a:pathLst>
              <a:path w="199835" h="204597">
                <a:moveTo>
                  <a:pt x="138780" y="42767"/>
                </a:moveTo>
                <a:lnTo>
                  <a:pt x="109824" y="36671"/>
                </a:lnTo>
                <a:lnTo>
                  <a:pt x="45816" y="22860"/>
                </a:lnTo>
                <a:lnTo>
                  <a:pt x="117444" y="0"/>
                </a:lnTo>
                <a:lnTo>
                  <a:pt x="175451" y="13716"/>
                </a:lnTo>
                <a:lnTo>
                  <a:pt x="199835" y="50387"/>
                </a:lnTo>
                <a:lnTo>
                  <a:pt x="151067" y="59531"/>
                </a:lnTo>
                <a:close/>
              </a:path>
              <a:path w="199835" h="204597">
                <a:moveTo>
                  <a:pt x="30481" y="189262"/>
                </a:moveTo>
                <a:lnTo>
                  <a:pt x="1" y="145066"/>
                </a:lnTo>
                <a:lnTo>
                  <a:pt x="50388" y="137350"/>
                </a:lnTo>
                <a:lnTo>
                  <a:pt x="68676" y="160306"/>
                </a:lnTo>
                <a:lnTo>
                  <a:pt x="96108" y="166402"/>
                </a:lnTo>
                <a:lnTo>
                  <a:pt x="125064" y="158781"/>
                </a:lnTo>
                <a:lnTo>
                  <a:pt x="132684" y="145066"/>
                </a:lnTo>
                <a:lnTo>
                  <a:pt x="128112" y="135826"/>
                </a:lnTo>
                <a:lnTo>
                  <a:pt x="106776" y="125158"/>
                </a:lnTo>
                <a:lnTo>
                  <a:pt x="67914" y="111252"/>
                </a:lnTo>
                <a:lnTo>
                  <a:pt x="47340" y="100775"/>
                </a:lnTo>
                <a:lnTo>
                  <a:pt x="28957" y="62579"/>
                </a:lnTo>
                <a:lnTo>
                  <a:pt x="45816" y="22860"/>
                </a:lnTo>
                <a:lnTo>
                  <a:pt x="109824" y="36671"/>
                </a:lnTo>
                <a:lnTo>
                  <a:pt x="85440" y="41243"/>
                </a:lnTo>
                <a:lnTo>
                  <a:pt x="79344" y="54959"/>
                </a:lnTo>
                <a:lnTo>
                  <a:pt x="86964" y="65627"/>
                </a:lnTo>
                <a:lnTo>
                  <a:pt x="115920" y="76295"/>
                </a:lnTo>
                <a:lnTo>
                  <a:pt x="167831" y="99250"/>
                </a:lnTo>
                <a:lnTo>
                  <a:pt x="186119" y="135826"/>
                </a:lnTo>
                <a:lnTo>
                  <a:pt x="163259" y="184690"/>
                </a:lnTo>
                <a:lnTo>
                  <a:pt x="96108" y="204597"/>
                </a:lnTo>
                <a:close/>
              </a:path>
            </a:pathLst>
          </a:custGeom>
          <a:solidFill>
            <a:srgbClr val="000000"/>
          </a:solidFill>
        </p:spPr>
        <p:txBody>
          <a:bodyPr wrap="square" lIns="0" tIns="0" rIns="0" bIns="0" rtlCol="0">
            <a:noAutofit/>
          </a:bodyPr>
          <a:lstStyle/>
          <a:p>
            <a:endParaRPr/>
          </a:p>
        </p:txBody>
      </p:sp>
      <p:sp>
        <p:nvSpPr>
          <p:cNvPr id="39" name="object 18">
            <a:extLst>
              <a:ext uri="{FF2B5EF4-FFF2-40B4-BE49-F238E27FC236}">
                <a16:creationId xmlns:a16="http://schemas.microsoft.com/office/drawing/2014/main" id="{B1E38BA4-2438-A811-BA62-DF197C286359}"/>
              </a:ext>
            </a:extLst>
          </p:cNvPr>
          <p:cNvSpPr/>
          <p:nvPr/>
        </p:nvSpPr>
        <p:spPr>
          <a:xfrm>
            <a:off x="8245849" y="3594515"/>
            <a:ext cx="199835" cy="204597"/>
          </a:xfrm>
          <a:custGeom>
            <a:avLst/>
            <a:gdLst/>
            <a:ahLst/>
            <a:cxnLst/>
            <a:rect l="l" t="t" r="r" b="b"/>
            <a:pathLst>
              <a:path w="199835" h="204597">
                <a:moveTo>
                  <a:pt x="138779" y="42767"/>
                </a:moveTo>
                <a:lnTo>
                  <a:pt x="111347" y="36671"/>
                </a:lnTo>
                <a:lnTo>
                  <a:pt x="47340" y="22860"/>
                </a:lnTo>
                <a:lnTo>
                  <a:pt x="118967" y="0"/>
                </a:lnTo>
                <a:lnTo>
                  <a:pt x="175451" y="13716"/>
                </a:lnTo>
                <a:lnTo>
                  <a:pt x="199835" y="50387"/>
                </a:lnTo>
                <a:lnTo>
                  <a:pt x="151067" y="59531"/>
                </a:lnTo>
                <a:close/>
              </a:path>
              <a:path w="199835" h="204597">
                <a:moveTo>
                  <a:pt x="32004" y="189262"/>
                </a:moveTo>
                <a:lnTo>
                  <a:pt x="0" y="145066"/>
                </a:lnTo>
                <a:lnTo>
                  <a:pt x="51911" y="137350"/>
                </a:lnTo>
                <a:lnTo>
                  <a:pt x="68676" y="160306"/>
                </a:lnTo>
                <a:lnTo>
                  <a:pt x="96108" y="166402"/>
                </a:lnTo>
                <a:lnTo>
                  <a:pt x="125064" y="158781"/>
                </a:lnTo>
                <a:lnTo>
                  <a:pt x="132684" y="145066"/>
                </a:lnTo>
                <a:lnTo>
                  <a:pt x="129635" y="135826"/>
                </a:lnTo>
                <a:lnTo>
                  <a:pt x="106776" y="125158"/>
                </a:lnTo>
                <a:lnTo>
                  <a:pt x="67914" y="111252"/>
                </a:lnTo>
                <a:lnTo>
                  <a:pt x="47340" y="100775"/>
                </a:lnTo>
                <a:lnTo>
                  <a:pt x="30480" y="62579"/>
                </a:lnTo>
                <a:lnTo>
                  <a:pt x="47340" y="22860"/>
                </a:lnTo>
                <a:lnTo>
                  <a:pt x="111347" y="36671"/>
                </a:lnTo>
                <a:lnTo>
                  <a:pt x="86964" y="41243"/>
                </a:lnTo>
                <a:lnTo>
                  <a:pt x="79344" y="54959"/>
                </a:lnTo>
                <a:lnTo>
                  <a:pt x="86964" y="65627"/>
                </a:lnTo>
                <a:lnTo>
                  <a:pt x="117444" y="76295"/>
                </a:lnTo>
                <a:lnTo>
                  <a:pt x="148924" y="87808"/>
                </a:lnTo>
                <a:lnTo>
                  <a:pt x="167831" y="99250"/>
                </a:lnTo>
                <a:lnTo>
                  <a:pt x="187643" y="135826"/>
                </a:lnTo>
                <a:lnTo>
                  <a:pt x="163259" y="184690"/>
                </a:lnTo>
                <a:lnTo>
                  <a:pt x="97632" y="204597"/>
                </a:lnTo>
                <a:close/>
              </a:path>
            </a:pathLst>
          </a:custGeom>
          <a:solidFill>
            <a:srgbClr val="000000"/>
          </a:solidFill>
        </p:spPr>
        <p:txBody>
          <a:bodyPr wrap="square" lIns="0" tIns="0" rIns="0" bIns="0" rtlCol="0">
            <a:noAutofit/>
          </a:bodyPr>
          <a:lstStyle/>
          <a:p>
            <a:endParaRPr/>
          </a:p>
        </p:txBody>
      </p:sp>
      <p:sp>
        <p:nvSpPr>
          <p:cNvPr id="44" name="object 12">
            <a:extLst>
              <a:ext uri="{FF2B5EF4-FFF2-40B4-BE49-F238E27FC236}">
                <a16:creationId xmlns:a16="http://schemas.microsoft.com/office/drawing/2014/main" id="{D8223788-28C0-2B3D-048C-7281C64DE4AD}"/>
              </a:ext>
            </a:extLst>
          </p:cNvPr>
          <p:cNvSpPr/>
          <p:nvPr/>
        </p:nvSpPr>
        <p:spPr>
          <a:xfrm>
            <a:off x="7006503" y="3593017"/>
            <a:ext cx="231839" cy="274797"/>
          </a:xfrm>
          <a:custGeom>
            <a:avLst/>
            <a:gdLst/>
            <a:ahLst/>
            <a:cxnLst/>
            <a:rect l="l" t="t" r="r" b="b"/>
            <a:pathLst>
              <a:path w="231839" h="274797">
                <a:moveTo>
                  <a:pt x="0" y="268701"/>
                </a:moveTo>
                <a:lnTo>
                  <a:pt x="4572" y="228982"/>
                </a:lnTo>
                <a:lnTo>
                  <a:pt x="22860" y="232030"/>
                </a:lnTo>
                <a:lnTo>
                  <a:pt x="45006" y="222886"/>
                </a:lnTo>
                <a:lnTo>
                  <a:pt x="62579" y="195454"/>
                </a:lnTo>
                <a:lnTo>
                  <a:pt x="28956" y="1"/>
                </a:lnTo>
                <a:lnTo>
                  <a:pt x="80867" y="1"/>
                </a:lnTo>
                <a:lnTo>
                  <a:pt x="94584" y="97727"/>
                </a:lnTo>
                <a:lnTo>
                  <a:pt x="100679" y="149639"/>
                </a:lnTo>
                <a:lnTo>
                  <a:pt x="128111" y="87059"/>
                </a:lnTo>
                <a:lnTo>
                  <a:pt x="175451" y="1"/>
                </a:lnTo>
                <a:lnTo>
                  <a:pt x="231839" y="1"/>
                </a:lnTo>
                <a:lnTo>
                  <a:pt x="111347" y="215266"/>
                </a:lnTo>
                <a:lnTo>
                  <a:pt x="86964" y="251937"/>
                </a:lnTo>
                <a:lnTo>
                  <a:pt x="67152" y="268701"/>
                </a:lnTo>
                <a:lnTo>
                  <a:pt x="38100" y="274797"/>
                </a:lnTo>
                <a:close/>
              </a:path>
            </a:pathLst>
          </a:custGeom>
          <a:solidFill>
            <a:srgbClr val="000000"/>
          </a:solidFill>
        </p:spPr>
        <p:txBody>
          <a:bodyPr wrap="square" lIns="0" tIns="0" rIns="0" bIns="0" rtlCol="0">
            <a:noAutofit/>
          </a:bodyPr>
          <a:lstStyle/>
          <a:p>
            <a:endParaRPr dirty="0"/>
          </a:p>
        </p:txBody>
      </p:sp>
      <p:sp>
        <p:nvSpPr>
          <p:cNvPr id="45" name="TextBox 44">
            <a:extLst>
              <a:ext uri="{FF2B5EF4-FFF2-40B4-BE49-F238E27FC236}">
                <a16:creationId xmlns:a16="http://schemas.microsoft.com/office/drawing/2014/main" id="{03420CBC-9A12-FACD-608A-26C821FFD5DF}"/>
              </a:ext>
            </a:extLst>
          </p:cNvPr>
          <p:cNvSpPr txBox="1"/>
          <p:nvPr/>
        </p:nvSpPr>
        <p:spPr>
          <a:xfrm>
            <a:off x="8533837" y="3305484"/>
            <a:ext cx="445294" cy="707886"/>
          </a:xfrm>
          <a:prstGeom prst="rect">
            <a:avLst/>
          </a:prstGeom>
          <a:noFill/>
        </p:spPr>
        <p:txBody>
          <a:bodyPr wrap="square" rtlCol="0">
            <a:spAutoFit/>
          </a:bodyPr>
          <a:lstStyle/>
          <a:p>
            <a:r>
              <a:rPr lang="en-US" sz="4000" b="1" dirty="0"/>
              <a:t>6</a:t>
            </a:r>
            <a:endParaRPr lang="en-IN" sz="4000" b="1" dirty="0"/>
          </a:p>
        </p:txBody>
      </p:sp>
      <p:sp>
        <p:nvSpPr>
          <p:cNvPr id="46" name="TextBox 45">
            <a:extLst>
              <a:ext uri="{FF2B5EF4-FFF2-40B4-BE49-F238E27FC236}">
                <a16:creationId xmlns:a16="http://schemas.microsoft.com/office/drawing/2014/main" id="{CB7CC120-684C-82FB-8378-0E75733FFD1A}"/>
              </a:ext>
            </a:extLst>
          </p:cNvPr>
          <p:cNvSpPr txBox="1"/>
          <p:nvPr/>
        </p:nvSpPr>
        <p:spPr>
          <a:xfrm>
            <a:off x="8791393" y="3340584"/>
            <a:ext cx="336470" cy="707886"/>
          </a:xfrm>
          <a:prstGeom prst="rect">
            <a:avLst/>
          </a:prstGeom>
          <a:noFill/>
        </p:spPr>
        <p:txBody>
          <a:bodyPr wrap="square" rtlCol="0">
            <a:spAutoFit/>
          </a:bodyPr>
          <a:lstStyle/>
          <a:p>
            <a:r>
              <a:rPr lang="en-US" sz="4000" b="1" dirty="0"/>
              <a:t>C</a:t>
            </a:r>
            <a:endParaRPr lang="en-IN" sz="4000" b="1" dirty="0"/>
          </a:p>
        </p:txBody>
      </p:sp>
    </p:spTree>
    <p:extLst>
      <p:ext uri="{BB962C8B-B14F-4D97-AF65-F5344CB8AC3E}">
        <p14:creationId xmlns:p14="http://schemas.microsoft.com/office/powerpoint/2010/main" val="3753330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5"/>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6"/>
          <a:stretch>
            <a:fillRect/>
          </a:stretch>
        </p:blipFill>
        <p:spPr>
          <a:xfrm>
            <a:off x="9404985" y="2718554"/>
            <a:ext cx="4964430" cy="2792492"/>
          </a:xfrm>
          <a:prstGeom prst="rect">
            <a:avLst/>
          </a:prstGeom>
        </p:spPr>
      </p:pic>
      <p:sp>
        <p:nvSpPr>
          <p:cNvPr id="6" name="Text 2"/>
          <p:cNvSpPr/>
          <p:nvPr/>
        </p:nvSpPr>
        <p:spPr>
          <a:xfrm>
            <a:off x="730687" y="907494"/>
            <a:ext cx="5719405" cy="686752"/>
          </a:xfrm>
          <a:prstGeom prst="rect">
            <a:avLst/>
          </a:prstGeom>
          <a:noFill/>
          <a:ln/>
        </p:spPr>
        <p:txBody>
          <a:bodyPr wrap="none" rtlCol="0" anchor="t"/>
          <a:lstStyle/>
          <a:p>
            <a:pPr marL="0" indent="0">
              <a:lnSpc>
                <a:spcPts val="5408"/>
              </a:lnSpc>
              <a:buNone/>
            </a:pPr>
            <a:r>
              <a:rPr lang="en-US" sz="4327" b="1" dirty="0">
                <a:solidFill>
                  <a:srgbClr val="9998FF"/>
                </a:solidFill>
                <a:latin typeface="Barlow" pitchFamily="34" charset="0"/>
                <a:ea typeface="Barlow" pitchFamily="34" charset="-122"/>
                <a:cs typeface="Barlow" pitchFamily="34" charset="-120"/>
              </a:rPr>
              <a:t>The Impact of Poaching</a:t>
            </a:r>
            <a:endParaRPr lang="en-US" sz="4327" dirty="0"/>
          </a:p>
        </p:txBody>
      </p:sp>
      <p:sp>
        <p:nvSpPr>
          <p:cNvPr id="7" name="Shape 3"/>
          <p:cNvSpPr/>
          <p:nvPr/>
        </p:nvSpPr>
        <p:spPr>
          <a:xfrm>
            <a:off x="1030843" y="1907381"/>
            <a:ext cx="26075" cy="5414605"/>
          </a:xfrm>
          <a:prstGeom prst="roundRect">
            <a:avLst>
              <a:gd name="adj" fmla="val 720694"/>
            </a:avLst>
          </a:prstGeom>
          <a:solidFill>
            <a:srgbClr val="474B51"/>
          </a:solidFill>
          <a:ln/>
        </p:spPr>
      </p:sp>
      <p:sp>
        <p:nvSpPr>
          <p:cNvPr id="8" name="Shape 4"/>
          <p:cNvSpPr/>
          <p:nvPr/>
        </p:nvSpPr>
        <p:spPr>
          <a:xfrm>
            <a:off x="1278672" y="2363926"/>
            <a:ext cx="730687" cy="26075"/>
          </a:xfrm>
          <a:prstGeom prst="roundRect">
            <a:avLst>
              <a:gd name="adj" fmla="val 720694"/>
            </a:avLst>
          </a:prstGeom>
          <a:solidFill>
            <a:srgbClr val="474B51"/>
          </a:solidFill>
          <a:ln/>
        </p:spPr>
      </p:sp>
      <p:sp>
        <p:nvSpPr>
          <p:cNvPr id="9" name="Shape 5"/>
          <p:cNvSpPr/>
          <p:nvPr/>
        </p:nvSpPr>
        <p:spPr>
          <a:xfrm>
            <a:off x="808970" y="2142173"/>
            <a:ext cx="469702" cy="469702"/>
          </a:xfrm>
          <a:prstGeom prst="roundRect">
            <a:avLst>
              <a:gd name="adj" fmla="val 40009"/>
            </a:avLst>
          </a:prstGeom>
          <a:solidFill>
            <a:srgbClr val="282C32"/>
          </a:solidFill>
          <a:ln/>
        </p:spPr>
      </p:sp>
      <p:sp>
        <p:nvSpPr>
          <p:cNvPr id="10" name="Text 6"/>
          <p:cNvSpPr/>
          <p:nvPr/>
        </p:nvSpPr>
        <p:spPr>
          <a:xfrm>
            <a:off x="985421" y="2212181"/>
            <a:ext cx="116681" cy="329684"/>
          </a:xfrm>
          <a:prstGeom prst="rect">
            <a:avLst/>
          </a:prstGeom>
          <a:noFill/>
          <a:ln/>
        </p:spPr>
        <p:txBody>
          <a:bodyPr wrap="none" rtlCol="0" anchor="t"/>
          <a:lstStyle/>
          <a:p>
            <a:pPr marL="0" indent="0" algn="ctr">
              <a:lnSpc>
                <a:spcPts val="2596"/>
              </a:lnSpc>
              <a:buNone/>
            </a:pPr>
            <a:r>
              <a:rPr lang="en-US" sz="2596" b="1" dirty="0">
                <a:solidFill>
                  <a:srgbClr val="EEEFF5"/>
                </a:solidFill>
                <a:latin typeface="Barlow" pitchFamily="34" charset="0"/>
                <a:ea typeface="Barlow" pitchFamily="34" charset="-122"/>
                <a:cs typeface="Barlow" pitchFamily="34" charset="-120"/>
              </a:rPr>
              <a:t>1</a:t>
            </a:r>
            <a:endParaRPr lang="en-US" sz="2596" dirty="0"/>
          </a:p>
        </p:txBody>
      </p:sp>
      <p:sp>
        <p:nvSpPr>
          <p:cNvPr id="11" name="Text 7"/>
          <p:cNvSpPr/>
          <p:nvPr/>
        </p:nvSpPr>
        <p:spPr>
          <a:xfrm>
            <a:off x="2192179" y="2116098"/>
            <a:ext cx="2747367" cy="343495"/>
          </a:xfrm>
          <a:prstGeom prst="rect">
            <a:avLst/>
          </a:prstGeom>
          <a:noFill/>
          <a:ln/>
        </p:spPr>
        <p:txBody>
          <a:bodyPr wrap="none" rtlCol="0" anchor="t"/>
          <a:lstStyle/>
          <a:p>
            <a:pPr marL="0" indent="0" algn="l">
              <a:lnSpc>
                <a:spcPts val="2704"/>
              </a:lnSpc>
              <a:buNone/>
            </a:pPr>
            <a:r>
              <a:rPr lang="en-US" sz="2163" b="1" dirty="0">
                <a:solidFill>
                  <a:srgbClr val="EEEFF5"/>
                </a:solidFill>
                <a:latin typeface="Barlow" pitchFamily="34" charset="0"/>
                <a:ea typeface="Barlow" pitchFamily="34" charset="-122"/>
                <a:cs typeface="Barlow" pitchFamily="34" charset="-120"/>
              </a:rPr>
              <a:t>Devastating Decline</a:t>
            </a:r>
            <a:endParaRPr lang="en-US" sz="2163" dirty="0"/>
          </a:p>
        </p:txBody>
      </p:sp>
      <p:sp>
        <p:nvSpPr>
          <p:cNvPr id="12" name="Text 8"/>
          <p:cNvSpPr/>
          <p:nvPr/>
        </p:nvSpPr>
        <p:spPr>
          <a:xfrm>
            <a:off x="2192179" y="2584847"/>
            <a:ext cx="6221135" cy="668179"/>
          </a:xfrm>
          <a:prstGeom prst="rect">
            <a:avLst/>
          </a:prstGeom>
          <a:noFill/>
          <a:ln/>
        </p:spPr>
        <p:txBody>
          <a:bodyPr wrap="square" rtlCol="0" anchor="t"/>
          <a:lstStyle/>
          <a:p>
            <a:pPr marL="0" indent="0" algn="l">
              <a:lnSpc>
                <a:spcPts val="2631"/>
              </a:lnSpc>
              <a:buNone/>
            </a:pPr>
            <a:r>
              <a:rPr lang="en-US" sz="1644" dirty="0">
                <a:solidFill>
                  <a:srgbClr val="EEEFF5"/>
                </a:solidFill>
                <a:latin typeface="Montserrat" pitchFamily="34" charset="0"/>
                <a:ea typeface="Montserrat" pitchFamily="34" charset="-122"/>
                <a:cs typeface="Montserrat" pitchFamily="34" charset="-120"/>
              </a:rPr>
              <a:t>Poaching has caused a significant decline in tiger populations worldwide, with some subspecies now extinct.</a:t>
            </a:r>
            <a:endParaRPr lang="en-US" sz="1644" dirty="0"/>
          </a:p>
        </p:txBody>
      </p:sp>
      <p:sp>
        <p:nvSpPr>
          <p:cNvPr id="13" name="Shape 9"/>
          <p:cNvSpPr/>
          <p:nvPr/>
        </p:nvSpPr>
        <p:spPr>
          <a:xfrm>
            <a:off x="1278672" y="4127004"/>
            <a:ext cx="730687" cy="26075"/>
          </a:xfrm>
          <a:prstGeom prst="roundRect">
            <a:avLst>
              <a:gd name="adj" fmla="val 720694"/>
            </a:avLst>
          </a:prstGeom>
          <a:solidFill>
            <a:srgbClr val="474B51"/>
          </a:solidFill>
          <a:ln/>
        </p:spPr>
      </p:sp>
      <p:sp>
        <p:nvSpPr>
          <p:cNvPr id="14" name="Shape 10"/>
          <p:cNvSpPr/>
          <p:nvPr/>
        </p:nvSpPr>
        <p:spPr>
          <a:xfrm>
            <a:off x="808970" y="3905250"/>
            <a:ext cx="469702" cy="469702"/>
          </a:xfrm>
          <a:prstGeom prst="roundRect">
            <a:avLst>
              <a:gd name="adj" fmla="val 40009"/>
            </a:avLst>
          </a:prstGeom>
          <a:solidFill>
            <a:srgbClr val="282C32"/>
          </a:solidFill>
          <a:ln/>
        </p:spPr>
      </p:sp>
      <p:sp>
        <p:nvSpPr>
          <p:cNvPr id="15" name="Text 11"/>
          <p:cNvSpPr/>
          <p:nvPr/>
        </p:nvSpPr>
        <p:spPr>
          <a:xfrm>
            <a:off x="951488" y="3975259"/>
            <a:ext cx="184666" cy="329684"/>
          </a:xfrm>
          <a:prstGeom prst="rect">
            <a:avLst/>
          </a:prstGeom>
          <a:noFill/>
          <a:ln/>
        </p:spPr>
        <p:txBody>
          <a:bodyPr wrap="none" rtlCol="0" anchor="t"/>
          <a:lstStyle/>
          <a:p>
            <a:pPr marL="0" indent="0" algn="ctr">
              <a:lnSpc>
                <a:spcPts val="2596"/>
              </a:lnSpc>
              <a:buNone/>
            </a:pPr>
            <a:r>
              <a:rPr lang="en-US" sz="2596" b="1" dirty="0">
                <a:solidFill>
                  <a:srgbClr val="EEEFF5"/>
                </a:solidFill>
                <a:latin typeface="Barlow" pitchFamily="34" charset="0"/>
                <a:ea typeface="Barlow" pitchFamily="34" charset="-122"/>
                <a:cs typeface="Barlow" pitchFamily="34" charset="-120"/>
              </a:rPr>
              <a:t>2</a:t>
            </a:r>
            <a:endParaRPr lang="en-US" sz="2596" dirty="0"/>
          </a:p>
        </p:txBody>
      </p:sp>
      <p:sp>
        <p:nvSpPr>
          <p:cNvPr id="16" name="Text 12"/>
          <p:cNvSpPr/>
          <p:nvPr/>
        </p:nvSpPr>
        <p:spPr>
          <a:xfrm>
            <a:off x="2192179" y="3879175"/>
            <a:ext cx="2747367" cy="343495"/>
          </a:xfrm>
          <a:prstGeom prst="rect">
            <a:avLst/>
          </a:prstGeom>
          <a:noFill/>
          <a:ln/>
        </p:spPr>
        <p:txBody>
          <a:bodyPr wrap="none" rtlCol="0" anchor="t"/>
          <a:lstStyle/>
          <a:p>
            <a:pPr marL="0" indent="0" algn="l">
              <a:lnSpc>
                <a:spcPts val="2704"/>
              </a:lnSpc>
              <a:buNone/>
            </a:pPr>
            <a:r>
              <a:rPr lang="en-US" sz="2163" b="1" dirty="0">
                <a:solidFill>
                  <a:srgbClr val="EEEFF5"/>
                </a:solidFill>
                <a:latin typeface="Barlow" pitchFamily="34" charset="0"/>
                <a:ea typeface="Barlow" pitchFamily="34" charset="-122"/>
                <a:cs typeface="Barlow" pitchFamily="34" charset="-120"/>
              </a:rPr>
              <a:t>Lucrative Illegal Trade</a:t>
            </a:r>
            <a:endParaRPr lang="en-US" sz="2163" dirty="0"/>
          </a:p>
        </p:txBody>
      </p:sp>
      <p:sp>
        <p:nvSpPr>
          <p:cNvPr id="17" name="Text 13"/>
          <p:cNvSpPr/>
          <p:nvPr/>
        </p:nvSpPr>
        <p:spPr>
          <a:xfrm>
            <a:off x="2192179" y="4347924"/>
            <a:ext cx="6221135" cy="668179"/>
          </a:xfrm>
          <a:prstGeom prst="rect">
            <a:avLst/>
          </a:prstGeom>
          <a:noFill/>
          <a:ln/>
        </p:spPr>
        <p:txBody>
          <a:bodyPr wrap="square" rtlCol="0" anchor="t"/>
          <a:lstStyle/>
          <a:p>
            <a:pPr marL="0" indent="0" algn="l">
              <a:lnSpc>
                <a:spcPts val="2631"/>
              </a:lnSpc>
              <a:buNone/>
            </a:pPr>
            <a:r>
              <a:rPr lang="en-US" sz="1644" dirty="0">
                <a:solidFill>
                  <a:srgbClr val="EEEFF5"/>
                </a:solidFill>
                <a:latin typeface="Montserrat" pitchFamily="34" charset="0"/>
                <a:ea typeface="Montserrat" pitchFamily="34" charset="-122"/>
                <a:cs typeface="Montserrat" pitchFamily="34" charset="-120"/>
              </a:rPr>
              <a:t>The illegal trade in tiger parts, such as bones and skins, continues to drive poaching and threaten the species.</a:t>
            </a:r>
            <a:endParaRPr lang="en-US" sz="1644" dirty="0"/>
          </a:p>
        </p:txBody>
      </p:sp>
      <p:sp>
        <p:nvSpPr>
          <p:cNvPr id="18" name="Shape 14"/>
          <p:cNvSpPr/>
          <p:nvPr/>
        </p:nvSpPr>
        <p:spPr>
          <a:xfrm>
            <a:off x="1278672" y="5890081"/>
            <a:ext cx="730687" cy="26075"/>
          </a:xfrm>
          <a:prstGeom prst="roundRect">
            <a:avLst>
              <a:gd name="adj" fmla="val 720694"/>
            </a:avLst>
          </a:prstGeom>
          <a:solidFill>
            <a:srgbClr val="474B51"/>
          </a:solidFill>
          <a:ln/>
        </p:spPr>
      </p:sp>
      <p:sp>
        <p:nvSpPr>
          <p:cNvPr id="19" name="Shape 15"/>
          <p:cNvSpPr/>
          <p:nvPr/>
        </p:nvSpPr>
        <p:spPr>
          <a:xfrm>
            <a:off x="808970" y="5668327"/>
            <a:ext cx="469702" cy="469702"/>
          </a:xfrm>
          <a:prstGeom prst="roundRect">
            <a:avLst>
              <a:gd name="adj" fmla="val 40009"/>
            </a:avLst>
          </a:prstGeom>
          <a:solidFill>
            <a:srgbClr val="282C32"/>
          </a:solidFill>
          <a:ln/>
        </p:spPr>
      </p:sp>
      <p:sp>
        <p:nvSpPr>
          <p:cNvPr id="20" name="Text 16"/>
          <p:cNvSpPr/>
          <p:nvPr/>
        </p:nvSpPr>
        <p:spPr>
          <a:xfrm>
            <a:off x="954822" y="5738336"/>
            <a:ext cx="177998" cy="329684"/>
          </a:xfrm>
          <a:prstGeom prst="rect">
            <a:avLst/>
          </a:prstGeom>
          <a:noFill/>
          <a:ln/>
        </p:spPr>
        <p:txBody>
          <a:bodyPr wrap="none" rtlCol="0" anchor="t"/>
          <a:lstStyle/>
          <a:p>
            <a:pPr marL="0" indent="0" algn="ctr">
              <a:lnSpc>
                <a:spcPts val="2596"/>
              </a:lnSpc>
              <a:buNone/>
            </a:pPr>
            <a:r>
              <a:rPr lang="en-US" sz="2596" b="1" dirty="0">
                <a:solidFill>
                  <a:srgbClr val="EEEFF5"/>
                </a:solidFill>
                <a:latin typeface="Barlow" pitchFamily="34" charset="0"/>
                <a:ea typeface="Barlow" pitchFamily="34" charset="-122"/>
                <a:cs typeface="Barlow" pitchFamily="34" charset="-120"/>
              </a:rPr>
              <a:t>3</a:t>
            </a:r>
            <a:endParaRPr lang="en-US" sz="2596" dirty="0"/>
          </a:p>
        </p:txBody>
      </p:sp>
      <p:sp>
        <p:nvSpPr>
          <p:cNvPr id="21" name="Text 17"/>
          <p:cNvSpPr/>
          <p:nvPr/>
        </p:nvSpPr>
        <p:spPr>
          <a:xfrm>
            <a:off x="2192179" y="5642253"/>
            <a:ext cx="2792730" cy="343495"/>
          </a:xfrm>
          <a:prstGeom prst="rect">
            <a:avLst/>
          </a:prstGeom>
          <a:noFill/>
          <a:ln/>
        </p:spPr>
        <p:txBody>
          <a:bodyPr wrap="none" rtlCol="0" anchor="t"/>
          <a:lstStyle/>
          <a:p>
            <a:pPr marL="0" indent="0" algn="l">
              <a:lnSpc>
                <a:spcPts val="2704"/>
              </a:lnSpc>
              <a:buNone/>
            </a:pPr>
            <a:r>
              <a:rPr lang="en-US" sz="2163" b="1" dirty="0">
                <a:solidFill>
                  <a:srgbClr val="EEEFF5"/>
                </a:solidFill>
                <a:latin typeface="Barlow" pitchFamily="34" charset="0"/>
                <a:ea typeface="Barlow" pitchFamily="34" charset="-122"/>
                <a:cs typeface="Barlow" pitchFamily="34" charset="-120"/>
              </a:rPr>
              <a:t>Urgent Need for Action</a:t>
            </a:r>
            <a:endParaRPr lang="en-US" sz="2163" dirty="0"/>
          </a:p>
        </p:txBody>
      </p:sp>
      <p:sp>
        <p:nvSpPr>
          <p:cNvPr id="22" name="Text 18"/>
          <p:cNvSpPr/>
          <p:nvPr/>
        </p:nvSpPr>
        <p:spPr>
          <a:xfrm>
            <a:off x="2192179" y="6111002"/>
            <a:ext cx="6221135" cy="1002268"/>
          </a:xfrm>
          <a:prstGeom prst="rect">
            <a:avLst/>
          </a:prstGeom>
          <a:noFill/>
          <a:ln/>
        </p:spPr>
        <p:txBody>
          <a:bodyPr wrap="square" rtlCol="0" anchor="t"/>
          <a:lstStyle/>
          <a:p>
            <a:pPr marL="0" indent="0" algn="l">
              <a:lnSpc>
                <a:spcPts val="2631"/>
              </a:lnSpc>
              <a:buNone/>
            </a:pPr>
            <a:r>
              <a:rPr lang="en-US" sz="1644" dirty="0">
                <a:solidFill>
                  <a:srgbClr val="EEEFF5"/>
                </a:solidFill>
                <a:latin typeface="Montserrat" pitchFamily="34" charset="0"/>
                <a:ea typeface="Montserrat" pitchFamily="34" charset="-122"/>
                <a:cs typeface="Montserrat" pitchFamily="34" charset="-120"/>
              </a:rPr>
              <a:t>Strengthening anti-poaching measures and addressing the demand for tiger products is crucial to protect this iconic animal.</a:t>
            </a:r>
            <a:endParaRPr lang="en-US" sz="1644" dirty="0"/>
          </a:p>
        </p:txBody>
      </p:sp>
      <p:pic>
        <p:nvPicPr>
          <p:cNvPr id="23" name="forest-163012">
            <a:hlinkClick r:id="" action="ppaction://media"/>
            <a:extLst>
              <a:ext uri="{FF2B5EF4-FFF2-40B4-BE49-F238E27FC236}">
                <a16:creationId xmlns:a16="http://schemas.microsoft.com/office/drawing/2014/main" id="{914670CB-7533-42F7-5442-281EE21108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125733" y="259023"/>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1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5"/>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6"/>
          <a:stretch>
            <a:fillRect/>
          </a:stretch>
        </p:blipFill>
        <p:spPr>
          <a:xfrm>
            <a:off x="9382482" y="2444948"/>
            <a:ext cx="5009317" cy="3339584"/>
          </a:xfrm>
          <a:prstGeom prst="rect">
            <a:avLst/>
          </a:prstGeom>
        </p:spPr>
      </p:pic>
      <p:sp>
        <p:nvSpPr>
          <p:cNvPr id="6" name="Text 2"/>
          <p:cNvSpPr/>
          <p:nvPr/>
        </p:nvSpPr>
        <p:spPr>
          <a:xfrm>
            <a:off x="667941" y="830342"/>
            <a:ext cx="5022771" cy="627817"/>
          </a:xfrm>
          <a:prstGeom prst="rect">
            <a:avLst/>
          </a:prstGeom>
          <a:noFill/>
          <a:ln/>
        </p:spPr>
        <p:txBody>
          <a:bodyPr wrap="none" rtlCol="0" anchor="t"/>
          <a:lstStyle/>
          <a:p>
            <a:pPr marL="0" indent="0">
              <a:lnSpc>
                <a:spcPts val="4944"/>
              </a:lnSpc>
              <a:buNone/>
            </a:pPr>
            <a:r>
              <a:rPr lang="en-US" sz="3955" b="1" dirty="0">
                <a:solidFill>
                  <a:srgbClr val="9998FF"/>
                </a:solidFill>
                <a:latin typeface="Barlow" pitchFamily="34" charset="0"/>
                <a:ea typeface="Barlow" pitchFamily="34" charset="-122"/>
                <a:cs typeface="Barlow" pitchFamily="34" charset="-120"/>
              </a:rPr>
              <a:t>Safeguarding Tigers</a:t>
            </a:r>
            <a:endParaRPr lang="en-US" sz="3955" dirty="0"/>
          </a:p>
        </p:txBody>
      </p:sp>
      <p:pic>
        <p:nvPicPr>
          <p:cNvPr id="7" name="Image 2" descr="preencoded.png"/>
          <p:cNvPicPr>
            <a:picLocks noChangeAspect="1"/>
          </p:cNvPicPr>
          <p:nvPr/>
        </p:nvPicPr>
        <p:blipFill>
          <a:blip r:embed="rId7"/>
          <a:stretch>
            <a:fillRect/>
          </a:stretch>
        </p:blipFill>
        <p:spPr>
          <a:xfrm>
            <a:off x="667941" y="1744385"/>
            <a:ext cx="477083" cy="477083"/>
          </a:xfrm>
          <a:prstGeom prst="rect">
            <a:avLst/>
          </a:prstGeom>
        </p:spPr>
      </p:pic>
      <p:sp>
        <p:nvSpPr>
          <p:cNvPr id="8" name="Text 3"/>
          <p:cNvSpPr/>
          <p:nvPr/>
        </p:nvSpPr>
        <p:spPr>
          <a:xfrm>
            <a:off x="667941" y="2412325"/>
            <a:ext cx="3040975" cy="313849"/>
          </a:xfrm>
          <a:prstGeom prst="rect">
            <a:avLst/>
          </a:prstGeom>
          <a:noFill/>
          <a:ln/>
        </p:spPr>
        <p:txBody>
          <a:bodyPr wrap="none" rtlCol="0" anchor="t"/>
          <a:lstStyle/>
          <a:p>
            <a:pPr marL="0" indent="0" algn="l">
              <a:lnSpc>
                <a:spcPts val="2472"/>
              </a:lnSpc>
              <a:buNone/>
            </a:pPr>
            <a:r>
              <a:rPr lang="en-US" sz="1977" b="1" dirty="0">
                <a:solidFill>
                  <a:srgbClr val="EEEFF5"/>
                </a:solidFill>
                <a:latin typeface="Barlow" pitchFamily="34" charset="0"/>
                <a:ea typeface="Barlow" pitchFamily="34" charset="-122"/>
                <a:cs typeface="Barlow" pitchFamily="34" charset="-120"/>
              </a:rPr>
              <a:t>Strengthened Enforcement</a:t>
            </a:r>
            <a:endParaRPr lang="en-US" sz="1977" dirty="0"/>
          </a:p>
        </p:txBody>
      </p:sp>
      <p:sp>
        <p:nvSpPr>
          <p:cNvPr id="9" name="Text 4"/>
          <p:cNvSpPr/>
          <p:nvPr/>
        </p:nvSpPr>
        <p:spPr>
          <a:xfrm>
            <a:off x="667941" y="2840593"/>
            <a:ext cx="7808119" cy="305276"/>
          </a:xfrm>
          <a:prstGeom prst="rect">
            <a:avLst/>
          </a:prstGeom>
          <a:noFill/>
          <a:ln/>
        </p:spPr>
        <p:txBody>
          <a:bodyPr wrap="none" rtlCol="0" anchor="t"/>
          <a:lstStyle/>
          <a:p>
            <a:pPr marL="0" indent="0" algn="l">
              <a:lnSpc>
                <a:spcPts val="2405"/>
              </a:lnSpc>
              <a:buNone/>
            </a:pPr>
            <a:r>
              <a:rPr lang="en-US" sz="1503" dirty="0">
                <a:solidFill>
                  <a:srgbClr val="EEEFF5"/>
                </a:solidFill>
                <a:latin typeface="Montserrat" pitchFamily="34" charset="0"/>
                <a:ea typeface="Montserrat" pitchFamily="34" charset="-122"/>
                <a:cs typeface="Montserrat" pitchFamily="34" charset="-120"/>
              </a:rPr>
              <a:t>Increased patrols and stricter penalties for poaching can deter illegal activities.</a:t>
            </a:r>
            <a:endParaRPr lang="en-US" sz="1503" dirty="0"/>
          </a:p>
        </p:txBody>
      </p:sp>
      <p:pic>
        <p:nvPicPr>
          <p:cNvPr id="10" name="Image 3" descr="preencoded.png"/>
          <p:cNvPicPr>
            <a:picLocks noChangeAspect="1"/>
          </p:cNvPicPr>
          <p:nvPr/>
        </p:nvPicPr>
        <p:blipFill>
          <a:blip r:embed="rId8"/>
          <a:stretch>
            <a:fillRect/>
          </a:stretch>
        </p:blipFill>
        <p:spPr>
          <a:xfrm>
            <a:off x="667941" y="3718441"/>
            <a:ext cx="477083" cy="477083"/>
          </a:xfrm>
          <a:prstGeom prst="rect">
            <a:avLst/>
          </a:prstGeom>
        </p:spPr>
      </p:pic>
      <p:sp>
        <p:nvSpPr>
          <p:cNvPr id="11" name="Text 5"/>
          <p:cNvSpPr/>
          <p:nvPr/>
        </p:nvSpPr>
        <p:spPr>
          <a:xfrm>
            <a:off x="667941" y="4386382"/>
            <a:ext cx="2511385" cy="313849"/>
          </a:xfrm>
          <a:prstGeom prst="rect">
            <a:avLst/>
          </a:prstGeom>
          <a:noFill/>
          <a:ln/>
        </p:spPr>
        <p:txBody>
          <a:bodyPr wrap="none" rtlCol="0" anchor="t"/>
          <a:lstStyle/>
          <a:p>
            <a:pPr marL="0" indent="0" algn="l">
              <a:lnSpc>
                <a:spcPts val="2472"/>
              </a:lnSpc>
              <a:buNone/>
            </a:pPr>
            <a:r>
              <a:rPr lang="en-US" sz="1977" b="1" dirty="0">
                <a:solidFill>
                  <a:srgbClr val="EEEFF5"/>
                </a:solidFill>
                <a:latin typeface="Barlow" pitchFamily="34" charset="0"/>
                <a:ea typeface="Barlow" pitchFamily="34" charset="-122"/>
                <a:cs typeface="Barlow" pitchFamily="34" charset="-120"/>
              </a:rPr>
              <a:t>Habitat Preservation</a:t>
            </a:r>
            <a:endParaRPr lang="en-US" sz="1977" dirty="0"/>
          </a:p>
        </p:txBody>
      </p:sp>
      <p:sp>
        <p:nvSpPr>
          <p:cNvPr id="12" name="Text 6"/>
          <p:cNvSpPr/>
          <p:nvPr/>
        </p:nvSpPr>
        <p:spPr>
          <a:xfrm>
            <a:off x="667941" y="4814649"/>
            <a:ext cx="7808119" cy="305276"/>
          </a:xfrm>
          <a:prstGeom prst="rect">
            <a:avLst/>
          </a:prstGeom>
          <a:noFill/>
          <a:ln/>
        </p:spPr>
        <p:txBody>
          <a:bodyPr wrap="none" rtlCol="0" anchor="t"/>
          <a:lstStyle/>
          <a:p>
            <a:pPr marL="0" indent="0" algn="l">
              <a:lnSpc>
                <a:spcPts val="2405"/>
              </a:lnSpc>
              <a:buNone/>
            </a:pPr>
            <a:r>
              <a:rPr lang="en-US" sz="1503" dirty="0">
                <a:solidFill>
                  <a:srgbClr val="EEEFF5"/>
                </a:solidFill>
                <a:latin typeface="Montserrat" pitchFamily="34" charset="0"/>
                <a:ea typeface="Montserrat" pitchFamily="34" charset="-122"/>
                <a:cs typeface="Montserrat" pitchFamily="34" charset="-120"/>
              </a:rPr>
              <a:t>Protecting and restoring tiger habitats is essential for their long-term survival.</a:t>
            </a:r>
            <a:endParaRPr lang="en-US" sz="1503" dirty="0"/>
          </a:p>
        </p:txBody>
      </p:sp>
      <p:pic>
        <p:nvPicPr>
          <p:cNvPr id="13" name="Image 4" descr="preencoded.png"/>
          <p:cNvPicPr>
            <a:picLocks noChangeAspect="1"/>
          </p:cNvPicPr>
          <p:nvPr/>
        </p:nvPicPr>
        <p:blipFill>
          <a:blip r:embed="rId9"/>
          <a:stretch>
            <a:fillRect/>
          </a:stretch>
        </p:blipFill>
        <p:spPr>
          <a:xfrm>
            <a:off x="667941" y="5692497"/>
            <a:ext cx="477083" cy="477083"/>
          </a:xfrm>
          <a:prstGeom prst="rect">
            <a:avLst/>
          </a:prstGeom>
        </p:spPr>
      </p:pic>
      <p:sp>
        <p:nvSpPr>
          <p:cNvPr id="14" name="Text 7"/>
          <p:cNvSpPr/>
          <p:nvPr/>
        </p:nvSpPr>
        <p:spPr>
          <a:xfrm>
            <a:off x="667941" y="6360438"/>
            <a:ext cx="2680335" cy="313849"/>
          </a:xfrm>
          <a:prstGeom prst="rect">
            <a:avLst/>
          </a:prstGeom>
          <a:noFill/>
          <a:ln/>
        </p:spPr>
        <p:txBody>
          <a:bodyPr wrap="none" rtlCol="0" anchor="t"/>
          <a:lstStyle/>
          <a:p>
            <a:pPr marL="0" indent="0" algn="l">
              <a:lnSpc>
                <a:spcPts val="2472"/>
              </a:lnSpc>
              <a:buNone/>
            </a:pPr>
            <a:r>
              <a:rPr lang="en-US" sz="1977" b="1" dirty="0">
                <a:solidFill>
                  <a:srgbClr val="EEEFF5"/>
                </a:solidFill>
                <a:latin typeface="Barlow" pitchFamily="34" charset="0"/>
                <a:ea typeface="Barlow" pitchFamily="34" charset="-122"/>
                <a:cs typeface="Barlow" pitchFamily="34" charset="-120"/>
              </a:rPr>
              <a:t>Community Involvement</a:t>
            </a:r>
            <a:endParaRPr lang="en-US" sz="1977" dirty="0"/>
          </a:p>
        </p:txBody>
      </p:sp>
      <p:sp>
        <p:nvSpPr>
          <p:cNvPr id="15" name="Text 8"/>
          <p:cNvSpPr/>
          <p:nvPr/>
        </p:nvSpPr>
        <p:spPr>
          <a:xfrm>
            <a:off x="667941" y="6788706"/>
            <a:ext cx="7808119" cy="610553"/>
          </a:xfrm>
          <a:prstGeom prst="rect">
            <a:avLst/>
          </a:prstGeom>
          <a:noFill/>
          <a:ln/>
        </p:spPr>
        <p:txBody>
          <a:bodyPr wrap="square" rtlCol="0" anchor="t"/>
          <a:lstStyle/>
          <a:p>
            <a:pPr marL="0" indent="0" algn="l">
              <a:lnSpc>
                <a:spcPts val="2405"/>
              </a:lnSpc>
              <a:buNone/>
            </a:pPr>
            <a:r>
              <a:rPr lang="en-US" sz="1503" dirty="0">
                <a:solidFill>
                  <a:srgbClr val="EEEFF5"/>
                </a:solidFill>
                <a:latin typeface="Montserrat" pitchFamily="34" charset="0"/>
                <a:ea typeface="Montserrat" pitchFamily="34" charset="-122"/>
                <a:cs typeface="Montserrat" pitchFamily="34" charset="-120"/>
              </a:rPr>
              <a:t>Engaging local communities in conservation efforts can help reduce human-tiger conflicts.</a:t>
            </a:r>
            <a:endParaRPr lang="en-US" sz="1503" dirty="0"/>
          </a:p>
        </p:txBody>
      </p:sp>
      <p:pic>
        <p:nvPicPr>
          <p:cNvPr id="16" name="forest-163012">
            <a:hlinkClick r:id="" action="ppaction://media"/>
            <a:extLst>
              <a:ext uri="{FF2B5EF4-FFF2-40B4-BE49-F238E27FC236}">
                <a16:creationId xmlns:a16="http://schemas.microsoft.com/office/drawing/2014/main" id="{2274D173-C439-0E82-813A-6FB6464887C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3962459" y="34297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1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864037" y="2370058"/>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How You Can Help</a:t>
            </a:r>
            <a:endParaRPr lang="en-US" sz="5116" dirty="0"/>
          </a:p>
        </p:txBody>
      </p:sp>
      <p:sp>
        <p:nvSpPr>
          <p:cNvPr id="5" name="Text 3"/>
          <p:cNvSpPr/>
          <p:nvPr/>
        </p:nvSpPr>
        <p:spPr>
          <a:xfrm>
            <a:off x="864037" y="3799284"/>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Donate</a:t>
            </a:r>
            <a:endParaRPr lang="en-US" sz="2558" dirty="0"/>
          </a:p>
        </p:txBody>
      </p:sp>
      <p:sp>
        <p:nvSpPr>
          <p:cNvPr id="6" name="Text 4"/>
          <p:cNvSpPr/>
          <p:nvPr/>
        </p:nvSpPr>
        <p:spPr>
          <a:xfrm>
            <a:off x="864037" y="4452104"/>
            <a:ext cx="3898821"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Support organizations working to protect tigers and their habitats.</a:t>
            </a:r>
            <a:endParaRPr lang="en-US" sz="1944" dirty="0"/>
          </a:p>
        </p:txBody>
      </p:sp>
      <p:sp>
        <p:nvSpPr>
          <p:cNvPr id="7" name="Text 5"/>
          <p:cNvSpPr/>
          <p:nvPr/>
        </p:nvSpPr>
        <p:spPr>
          <a:xfrm>
            <a:off x="5372695" y="3799284"/>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Advocate</a:t>
            </a:r>
            <a:endParaRPr lang="en-US" sz="2558" dirty="0"/>
          </a:p>
        </p:txBody>
      </p:sp>
      <p:sp>
        <p:nvSpPr>
          <p:cNvPr id="8" name="Text 6"/>
          <p:cNvSpPr/>
          <p:nvPr/>
        </p:nvSpPr>
        <p:spPr>
          <a:xfrm>
            <a:off x="5372695" y="4452104"/>
            <a:ext cx="3898821"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Raise awareness and speak out against illegal poaching and wildlife trafficking.</a:t>
            </a:r>
            <a:endParaRPr lang="en-US" sz="1944" dirty="0"/>
          </a:p>
        </p:txBody>
      </p:sp>
      <p:sp>
        <p:nvSpPr>
          <p:cNvPr id="9" name="Text 7"/>
          <p:cNvSpPr/>
          <p:nvPr/>
        </p:nvSpPr>
        <p:spPr>
          <a:xfrm>
            <a:off x="9881354" y="3799284"/>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Volunteer</a:t>
            </a:r>
            <a:endParaRPr lang="en-US" sz="2558" dirty="0"/>
          </a:p>
        </p:txBody>
      </p:sp>
      <p:sp>
        <p:nvSpPr>
          <p:cNvPr id="10" name="Text 8"/>
          <p:cNvSpPr/>
          <p:nvPr/>
        </p:nvSpPr>
        <p:spPr>
          <a:xfrm>
            <a:off x="9881354" y="4452104"/>
            <a:ext cx="3898821"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Participate in conservation efforts and contribute your time and skills.</a:t>
            </a:r>
            <a:endParaRPr lang="en-US" sz="1944" dirty="0"/>
          </a:p>
        </p:txBody>
      </p:sp>
      <p:pic>
        <p:nvPicPr>
          <p:cNvPr id="11" name="forest-163012">
            <a:hlinkClick r:id="" action="ppaction://media"/>
            <a:extLst>
              <a:ext uri="{FF2B5EF4-FFF2-40B4-BE49-F238E27FC236}">
                <a16:creationId xmlns:a16="http://schemas.microsoft.com/office/drawing/2014/main" id="{D3B9E19B-2BFC-ADC1-A45D-0FCFAE3758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143037" y="16642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1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a:extLst>
              <a:ext uri="{FF2B5EF4-FFF2-40B4-BE49-F238E27FC236}">
                <a16:creationId xmlns:a16="http://schemas.microsoft.com/office/drawing/2014/main" id="{CA437EEB-FEA7-531B-EB90-B1F361843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38736"/>
          </a:xfrm>
          <a:prstGeom prst="rect">
            <a:avLst/>
          </a:prstGeom>
        </p:spPr>
      </p:pic>
      <p:pic>
        <p:nvPicPr>
          <p:cNvPr id="3" name="Image">
            <a:extLst>
              <a:ext uri="{FF2B5EF4-FFF2-40B4-BE49-F238E27FC236}">
                <a16:creationId xmlns:a16="http://schemas.microsoft.com/office/drawing/2014/main" id="{330EB72E-AF4A-BD0B-82C7-2C25D6865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284" y="1594026"/>
            <a:ext cx="4938687" cy="1554362"/>
          </a:xfrm>
          <a:prstGeom prst="rect">
            <a:avLst/>
          </a:prstGeom>
        </p:spPr>
      </p:pic>
    </p:spTree>
    <p:extLst>
      <p:ext uri="{BB962C8B-B14F-4D97-AF65-F5344CB8AC3E}">
        <p14:creationId xmlns:p14="http://schemas.microsoft.com/office/powerpoint/2010/main" val="2977061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a:extLst>
              <a:ext uri="{FF2B5EF4-FFF2-40B4-BE49-F238E27FC236}">
                <a16:creationId xmlns:a16="http://schemas.microsoft.com/office/drawing/2014/main" id="{07D6B459-F2F9-94ED-A542-51CEF3ED1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68" y="-81024"/>
            <a:ext cx="14856136" cy="8310623"/>
          </a:xfrm>
          <a:prstGeom prst="rect">
            <a:avLst/>
          </a:prstGeom>
        </p:spPr>
      </p:pic>
    </p:spTree>
    <p:extLst>
      <p:ext uri="{BB962C8B-B14F-4D97-AF65-F5344CB8AC3E}">
        <p14:creationId xmlns:p14="http://schemas.microsoft.com/office/powerpoint/2010/main" val="714056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dirty="0"/>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pic>
        <p:nvPicPr>
          <p:cNvPr id="4" name="Image 0" descr="preencoded.png"/>
          <p:cNvPicPr>
            <a:picLocks noChangeAspect="1"/>
          </p:cNvPicPr>
          <p:nvPr/>
        </p:nvPicPr>
        <p:blipFill>
          <a:blip r:embed="rId5"/>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6"/>
          <a:stretch>
            <a:fillRect/>
          </a:stretch>
        </p:blipFill>
        <p:spPr>
          <a:xfrm>
            <a:off x="308610" y="2491740"/>
            <a:ext cx="4869180" cy="3246120"/>
          </a:xfrm>
          <a:prstGeom prst="rect">
            <a:avLst/>
          </a:prstGeom>
        </p:spPr>
      </p:pic>
      <p:sp>
        <p:nvSpPr>
          <p:cNvPr id="6" name="Text 2"/>
          <p:cNvSpPr/>
          <p:nvPr/>
        </p:nvSpPr>
        <p:spPr>
          <a:xfrm>
            <a:off x="6350437" y="2381726"/>
            <a:ext cx="7415927" cy="1120616"/>
          </a:xfrm>
          <a:prstGeom prst="rect">
            <a:avLst/>
          </a:prstGeom>
          <a:noFill/>
          <a:ln/>
        </p:spPr>
        <p:txBody>
          <a:bodyPr wrap="none" rtlCol="0" anchor="t"/>
          <a:lstStyle/>
          <a:p>
            <a:pPr marL="0" indent="0">
              <a:lnSpc>
                <a:spcPts val="8825"/>
              </a:lnSpc>
              <a:buNone/>
            </a:pPr>
            <a:r>
              <a:rPr lang="en-US" sz="7060" b="1" dirty="0">
                <a:solidFill>
                  <a:srgbClr val="9998FF"/>
                </a:solidFill>
                <a:latin typeface="Barlow" pitchFamily="34" charset="0"/>
                <a:ea typeface="Barlow" pitchFamily="34" charset="-122"/>
                <a:cs typeface="Barlow" pitchFamily="34" charset="-120"/>
              </a:rPr>
              <a:t>Save the Tigers</a:t>
            </a:r>
            <a:endParaRPr lang="en-US" sz="7060" dirty="0"/>
          </a:p>
        </p:txBody>
      </p:sp>
      <p:sp>
        <p:nvSpPr>
          <p:cNvPr id="7" name="Text 3"/>
          <p:cNvSpPr/>
          <p:nvPr/>
        </p:nvSpPr>
        <p:spPr>
          <a:xfrm>
            <a:off x="6350437" y="3872627"/>
            <a:ext cx="7415927" cy="1975247"/>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Tigers are majestic creatures that are vital to the balance of ecosystems. Tragically, their populations continue to decline due to factors like poaching and habitat loss. We must act now to protect these magnificent animals for future generations.</a:t>
            </a:r>
            <a:endParaRPr lang="en-US" sz="1944" dirty="0"/>
          </a:p>
        </p:txBody>
      </p:sp>
      <p:pic>
        <p:nvPicPr>
          <p:cNvPr id="8" name="forest-163012">
            <a:hlinkClick r:id="" action="ppaction://media"/>
            <a:extLst>
              <a:ext uri="{FF2B5EF4-FFF2-40B4-BE49-F238E27FC236}">
                <a16:creationId xmlns:a16="http://schemas.microsoft.com/office/drawing/2014/main" id="{31D7349E-BE74-E6DA-1546-E0E5BC1156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flipV="1">
            <a:off x="7558088" y="1952902"/>
            <a:ext cx="487363" cy="58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1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5"/>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6"/>
          <a:stretch>
            <a:fillRect/>
          </a:stretch>
        </p:blipFill>
        <p:spPr>
          <a:xfrm>
            <a:off x="305991" y="2489954"/>
            <a:ext cx="4874300" cy="3249573"/>
          </a:xfrm>
          <a:prstGeom prst="rect">
            <a:avLst/>
          </a:prstGeom>
        </p:spPr>
      </p:pic>
      <p:sp>
        <p:nvSpPr>
          <p:cNvPr id="6" name="Text 2"/>
          <p:cNvSpPr/>
          <p:nvPr/>
        </p:nvSpPr>
        <p:spPr>
          <a:xfrm>
            <a:off x="6343293" y="675799"/>
            <a:ext cx="6443305" cy="805458"/>
          </a:xfrm>
          <a:prstGeom prst="rect">
            <a:avLst/>
          </a:prstGeom>
          <a:noFill/>
          <a:ln/>
        </p:spPr>
        <p:txBody>
          <a:bodyPr wrap="none" rtlCol="0" anchor="t"/>
          <a:lstStyle/>
          <a:p>
            <a:pPr marL="0" indent="0">
              <a:lnSpc>
                <a:spcPts val="6342"/>
              </a:lnSpc>
              <a:buNone/>
            </a:pPr>
            <a:r>
              <a:rPr lang="en-US" sz="5074" b="1" dirty="0">
                <a:solidFill>
                  <a:srgbClr val="9998FF"/>
                </a:solidFill>
                <a:latin typeface="Barlow" pitchFamily="34" charset="0"/>
                <a:ea typeface="Barlow" pitchFamily="34" charset="-122"/>
                <a:cs typeface="Barlow" pitchFamily="34" charset="-120"/>
              </a:rPr>
              <a:t>A Mother's Tragic End</a:t>
            </a:r>
            <a:endParaRPr lang="en-US" sz="5074" dirty="0"/>
          </a:p>
        </p:txBody>
      </p:sp>
      <p:sp>
        <p:nvSpPr>
          <p:cNvPr id="7" name="Shape 3"/>
          <p:cNvSpPr/>
          <p:nvPr/>
        </p:nvSpPr>
        <p:spPr>
          <a:xfrm>
            <a:off x="6343293" y="2123837"/>
            <a:ext cx="550902" cy="550902"/>
          </a:xfrm>
          <a:prstGeom prst="roundRect">
            <a:avLst>
              <a:gd name="adj" fmla="val 40000"/>
            </a:avLst>
          </a:prstGeom>
          <a:solidFill>
            <a:srgbClr val="282C32"/>
          </a:solidFill>
          <a:ln/>
        </p:spPr>
      </p:sp>
      <p:sp>
        <p:nvSpPr>
          <p:cNvPr id="8" name="Text 4"/>
          <p:cNvSpPr/>
          <p:nvPr/>
        </p:nvSpPr>
        <p:spPr>
          <a:xfrm>
            <a:off x="6550223" y="2205990"/>
            <a:ext cx="136922" cy="386596"/>
          </a:xfrm>
          <a:prstGeom prst="rect">
            <a:avLst/>
          </a:prstGeom>
          <a:noFill/>
          <a:ln/>
        </p:spPr>
        <p:txBody>
          <a:bodyPr wrap="none" rtlCol="0" anchor="t"/>
          <a:lstStyle/>
          <a:p>
            <a:pPr marL="0" indent="0" algn="ctr">
              <a:lnSpc>
                <a:spcPts val="3044"/>
              </a:lnSpc>
              <a:buNone/>
            </a:pPr>
            <a:r>
              <a:rPr lang="en-US" sz="3044" b="1" dirty="0">
                <a:solidFill>
                  <a:srgbClr val="EEEFF5"/>
                </a:solidFill>
                <a:latin typeface="Barlow" pitchFamily="34" charset="0"/>
                <a:ea typeface="Barlow" pitchFamily="34" charset="-122"/>
                <a:cs typeface="Barlow" pitchFamily="34" charset="-120"/>
              </a:rPr>
              <a:t>1</a:t>
            </a:r>
            <a:endParaRPr lang="en-US" sz="3044" dirty="0"/>
          </a:p>
        </p:txBody>
      </p:sp>
      <p:sp>
        <p:nvSpPr>
          <p:cNvPr id="9" name="Text 5"/>
          <p:cNvSpPr/>
          <p:nvPr/>
        </p:nvSpPr>
        <p:spPr>
          <a:xfrm>
            <a:off x="7138987" y="2123837"/>
            <a:ext cx="3221593" cy="402669"/>
          </a:xfrm>
          <a:prstGeom prst="rect">
            <a:avLst/>
          </a:prstGeom>
          <a:noFill/>
          <a:ln/>
        </p:spPr>
        <p:txBody>
          <a:bodyPr wrap="none" rtlCol="0" anchor="t"/>
          <a:lstStyle/>
          <a:p>
            <a:pPr marL="0" indent="0">
              <a:lnSpc>
                <a:spcPts val="3171"/>
              </a:lnSpc>
              <a:buNone/>
            </a:pPr>
            <a:r>
              <a:rPr lang="en-US" sz="2537" b="1" dirty="0">
                <a:solidFill>
                  <a:srgbClr val="EEEFF5"/>
                </a:solidFill>
                <a:latin typeface="Barlow" pitchFamily="34" charset="0"/>
                <a:ea typeface="Barlow" pitchFamily="34" charset="-122"/>
                <a:cs typeface="Barlow" pitchFamily="34" charset="-120"/>
              </a:rPr>
              <a:t>Senseless Killing</a:t>
            </a:r>
            <a:endParaRPr lang="en-US" sz="2537" dirty="0"/>
          </a:p>
        </p:txBody>
      </p:sp>
      <p:sp>
        <p:nvSpPr>
          <p:cNvPr id="10" name="Text 6"/>
          <p:cNvSpPr/>
          <p:nvPr/>
        </p:nvSpPr>
        <p:spPr>
          <a:xfrm>
            <a:off x="7138987" y="2673310"/>
            <a:ext cx="6634520" cy="783193"/>
          </a:xfrm>
          <a:prstGeom prst="rect">
            <a:avLst/>
          </a:prstGeom>
          <a:noFill/>
          <a:ln/>
        </p:spPr>
        <p:txBody>
          <a:bodyPr wrap="square" rtlCol="0" anchor="t"/>
          <a:lstStyle/>
          <a:p>
            <a:pPr marL="0" indent="0">
              <a:lnSpc>
                <a:spcPts val="3085"/>
              </a:lnSpc>
              <a:buNone/>
            </a:pPr>
            <a:r>
              <a:rPr lang="en-US" sz="1928" dirty="0">
                <a:solidFill>
                  <a:srgbClr val="EEEFF5"/>
                </a:solidFill>
                <a:latin typeface="Montserrat" pitchFamily="34" charset="0"/>
                <a:ea typeface="Montserrat" pitchFamily="34" charset="-122"/>
                <a:cs typeface="Montserrat" pitchFamily="34" charset="-120"/>
              </a:rPr>
              <a:t>A mother tiger was ruthlessly shot and killed by a shooter, leaving behind three vulnerable cubs.</a:t>
            </a:r>
            <a:endParaRPr lang="en-US" sz="1928" dirty="0"/>
          </a:p>
        </p:txBody>
      </p:sp>
      <p:sp>
        <p:nvSpPr>
          <p:cNvPr id="11" name="Shape 7"/>
          <p:cNvSpPr/>
          <p:nvPr/>
        </p:nvSpPr>
        <p:spPr>
          <a:xfrm>
            <a:off x="6343293" y="3976688"/>
            <a:ext cx="550902" cy="550902"/>
          </a:xfrm>
          <a:prstGeom prst="roundRect">
            <a:avLst>
              <a:gd name="adj" fmla="val 40000"/>
            </a:avLst>
          </a:prstGeom>
          <a:solidFill>
            <a:srgbClr val="282C32"/>
          </a:solidFill>
          <a:ln/>
        </p:spPr>
      </p:sp>
      <p:sp>
        <p:nvSpPr>
          <p:cNvPr id="12" name="Text 8"/>
          <p:cNvSpPr/>
          <p:nvPr/>
        </p:nvSpPr>
        <p:spPr>
          <a:xfrm>
            <a:off x="6510457" y="4058841"/>
            <a:ext cx="216456" cy="386596"/>
          </a:xfrm>
          <a:prstGeom prst="rect">
            <a:avLst/>
          </a:prstGeom>
          <a:noFill/>
          <a:ln/>
        </p:spPr>
        <p:txBody>
          <a:bodyPr wrap="none" rtlCol="0" anchor="t"/>
          <a:lstStyle/>
          <a:p>
            <a:pPr marL="0" indent="0" algn="ctr">
              <a:lnSpc>
                <a:spcPts val="3044"/>
              </a:lnSpc>
              <a:buNone/>
            </a:pPr>
            <a:r>
              <a:rPr lang="en-US" sz="3044" b="1" dirty="0">
                <a:solidFill>
                  <a:srgbClr val="EEEFF5"/>
                </a:solidFill>
                <a:latin typeface="Barlow" pitchFamily="34" charset="0"/>
                <a:ea typeface="Barlow" pitchFamily="34" charset="-122"/>
                <a:cs typeface="Barlow" pitchFamily="34" charset="-120"/>
              </a:rPr>
              <a:t>2</a:t>
            </a:r>
            <a:endParaRPr lang="en-US" sz="3044" dirty="0"/>
          </a:p>
        </p:txBody>
      </p:sp>
      <p:sp>
        <p:nvSpPr>
          <p:cNvPr id="13" name="Text 9"/>
          <p:cNvSpPr/>
          <p:nvPr/>
        </p:nvSpPr>
        <p:spPr>
          <a:xfrm>
            <a:off x="7138987" y="3976688"/>
            <a:ext cx="3221593" cy="402669"/>
          </a:xfrm>
          <a:prstGeom prst="rect">
            <a:avLst/>
          </a:prstGeom>
          <a:noFill/>
          <a:ln/>
        </p:spPr>
        <p:txBody>
          <a:bodyPr wrap="none" rtlCol="0" anchor="t"/>
          <a:lstStyle/>
          <a:p>
            <a:pPr marL="0" indent="0">
              <a:lnSpc>
                <a:spcPts val="3171"/>
              </a:lnSpc>
              <a:buNone/>
            </a:pPr>
            <a:r>
              <a:rPr lang="en-US" sz="2537" b="1" dirty="0">
                <a:solidFill>
                  <a:srgbClr val="EEEFF5"/>
                </a:solidFill>
                <a:latin typeface="Barlow" pitchFamily="34" charset="0"/>
                <a:ea typeface="Barlow" pitchFamily="34" charset="-122"/>
                <a:cs typeface="Barlow" pitchFamily="34" charset="-120"/>
              </a:rPr>
              <a:t>Devastating Loss</a:t>
            </a:r>
            <a:endParaRPr lang="en-US" sz="2537" dirty="0"/>
          </a:p>
        </p:txBody>
      </p:sp>
      <p:sp>
        <p:nvSpPr>
          <p:cNvPr id="14" name="Text 10"/>
          <p:cNvSpPr/>
          <p:nvPr/>
        </p:nvSpPr>
        <p:spPr>
          <a:xfrm>
            <a:off x="7138987" y="4526161"/>
            <a:ext cx="6634520" cy="1174790"/>
          </a:xfrm>
          <a:prstGeom prst="rect">
            <a:avLst/>
          </a:prstGeom>
          <a:noFill/>
          <a:ln/>
        </p:spPr>
        <p:txBody>
          <a:bodyPr wrap="square" rtlCol="0" anchor="t"/>
          <a:lstStyle/>
          <a:p>
            <a:pPr marL="0" indent="0">
              <a:lnSpc>
                <a:spcPts val="3085"/>
              </a:lnSpc>
              <a:buNone/>
            </a:pPr>
            <a:r>
              <a:rPr lang="en-US" sz="1928" dirty="0">
                <a:solidFill>
                  <a:srgbClr val="EEEFF5"/>
                </a:solidFill>
                <a:latin typeface="Montserrat" pitchFamily="34" charset="0"/>
                <a:ea typeface="Montserrat" pitchFamily="34" charset="-122"/>
                <a:cs typeface="Montserrat" pitchFamily="34" charset="-120"/>
              </a:rPr>
              <a:t>The death of this tigress robs the wild of a vital breeding female, further jeopardizing the future of the species.</a:t>
            </a:r>
            <a:endParaRPr lang="en-US" sz="1928" dirty="0"/>
          </a:p>
        </p:txBody>
      </p:sp>
      <p:sp>
        <p:nvSpPr>
          <p:cNvPr id="15" name="Shape 11"/>
          <p:cNvSpPr/>
          <p:nvPr/>
        </p:nvSpPr>
        <p:spPr>
          <a:xfrm>
            <a:off x="6343293" y="6221135"/>
            <a:ext cx="550902" cy="550902"/>
          </a:xfrm>
          <a:prstGeom prst="roundRect">
            <a:avLst>
              <a:gd name="adj" fmla="val 40000"/>
            </a:avLst>
          </a:prstGeom>
          <a:solidFill>
            <a:srgbClr val="282C32"/>
          </a:solidFill>
          <a:ln/>
        </p:spPr>
      </p:sp>
      <p:sp>
        <p:nvSpPr>
          <p:cNvPr id="16" name="Text 12"/>
          <p:cNvSpPr/>
          <p:nvPr/>
        </p:nvSpPr>
        <p:spPr>
          <a:xfrm>
            <a:off x="6514386" y="6303288"/>
            <a:ext cx="208717" cy="386596"/>
          </a:xfrm>
          <a:prstGeom prst="rect">
            <a:avLst/>
          </a:prstGeom>
          <a:noFill/>
          <a:ln/>
        </p:spPr>
        <p:txBody>
          <a:bodyPr wrap="none" rtlCol="0" anchor="t"/>
          <a:lstStyle/>
          <a:p>
            <a:pPr marL="0" indent="0" algn="ctr">
              <a:lnSpc>
                <a:spcPts val="3044"/>
              </a:lnSpc>
              <a:buNone/>
            </a:pPr>
            <a:r>
              <a:rPr lang="en-US" sz="3044" b="1" dirty="0">
                <a:solidFill>
                  <a:srgbClr val="EEEFF5"/>
                </a:solidFill>
                <a:latin typeface="Barlow" pitchFamily="34" charset="0"/>
                <a:ea typeface="Barlow" pitchFamily="34" charset="-122"/>
                <a:cs typeface="Barlow" pitchFamily="34" charset="-120"/>
              </a:rPr>
              <a:t>3</a:t>
            </a:r>
            <a:endParaRPr lang="en-US" sz="3044" dirty="0"/>
          </a:p>
        </p:txBody>
      </p:sp>
      <p:sp>
        <p:nvSpPr>
          <p:cNvPr id="17" name="Text 13"/>
          <p:cNvSpPr/>
          <p:nvPr/>
        </p:nvSpPr>
        <p:spPr>
          <a:xfrm>
            <a:off x="7138987" y="6221135"/>
            <a:ext cx="3221593" cy="402669"/>
          </a:xfrm>
          <a:prstGeom prst="rect">
            <a:avLst/>
          </a:prstGeom>
          <a:noFill/>
          <a:ln/>
        </p:spPr>
        <p:txBody>
          <a:bodyPr wrap="none" rtlCol="0" anchor="t"/>
          <a:lstStyle/>
          <a:p>
            <a:pPr marL="0" indent="0">
              <a:lnSpc>
                <a:spcPts val="3171"/>
              </a:lnSpc>
              <a:buNone/>
            </a:pPr>
            <a:r>
              <a:rPr lang="en-US" sz="2537" b="1" dirty="0">
                <a:solidFill>
                  <a:srgbClr val="EEEFF5"/>
                </a:solidFill>
                <a:latin typeface="Barlow" pitchFamily="34" charset="0"/>
                <a:ea typeface="Barlow" pitchFamily="34" charset="-122"/>
                <a:cs typeface="Barlow" pitchFamily="34" charset="-120"/>
              </a:rPr>
              <a:t>Orphaned Cubs</a:t>
            </a:r>
            <a:endParaRPr lang="en-US" sz="2537" dirty="0"/>
          </a:p>
        </p:txBody>
      </p:sp>
      <p:sp>
        <p:nvSpPr>
          <p:cNvPr id="18" name="Text 14"/>
          <p:cNvSpPr/>
          <p:nvPr/>
        </p:nvSpPr>
        <p:spPr>
          <a:xfrm>
            <a:off x="7138987" y="6770608"/>
            <a:ext cx="6634520" cy="783193"/>
          </a:xfrm>
          <a:prstGeom prst="rect">
            <a:avLst/>
          </a:prstGeom>
          <a:noFill/>
          <a:ln/>
        </p:spPr>
        <p:txBody>
          <a:bodyPr wrap="square" rtlCol="0" anchor="t"/>
          <a:lstStyle/>
          <a:p>
            <a:pPr marL="0" indent="0">
              <a:lnSpc>
                <a:spcPts val="3085"/>
              </a:lnSpc>
              <a:buNone/>
            </a:pPr>
            <a:r>
              <a:rPr lang="en-US" sz="1928" dirty="0">
                <a:solidFill>
                  <a:srgbClr val="EEEFF5"/>
                </a:solidFill>
                <a:latin typeface="Montserrat" pitchFamily="34" charset="0"/>
                <a:ea typeface="Montserrat" pitchFamily="34" charset="-122"/>
                <a:cs typeface="Montserrat" pitchFamily="34" charset="-120"/>
              </a:rPr>
              <a:t>The three young cubs now face an uncertain future, having lost the care and protection of their mother.</a:t>
            </a:r>
            <a:endParaRPr lang="en-US" sz="1928" dirty="0"/>
          </a:p>
        </p:txBody>
      </p:sp>
      <p:pic>
        <p:nvPicPr>
          <p:cNvPr id="19" name="forest-163012">
            <a:hlinkClick r:id="" action="ppaction://media"/>
            <a:extLst>
              <a:ext uri="{FF2B5EF4-FFF2-40B4-BE49-F238E27FC236}">
                <a16:creationId xmlns:a16="http://schemas.microsoft.com/office/drawing/2014/main" id="{312827E5-3C6D-4B6B-58EC-21AA50E283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flipV="1">
            <a:off x="7070725" y="4357688"/>
            <a:ext cx="487363" cy="457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1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5"/>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6"/>
          <a:stretch>
            <a:fillRect/>
          </a:stretch>
        </p:blipFill>
        <p:spPr>
          <a:xfrm>
            <a:off x="9526429" y="296942"/>
            <a:ext cx="4721423" cy="7635716"/>
          </a:xfrm>
          <a:prstGeom prst="rect">
            <a:avLst/>
          </a:prstGeom>
        </p:spPr>
      </p:pic>
      <p:sp>
        <p:nvSpPr>
          <p:cNvPr id="6" name="Text 2"/>
          <p:cNvSpPr/>
          <p:nvPr/>
        </p:nvSpPr>
        <p:spPr>
          <a:xfrm>
            <a:off x="831652" y="655201"/>
            <a:ext cx="6253758" cy="781764"/>
          </a:xfrm>
          <a:prstGeom prst="rect">
            <a:avLst/>
          </a:prstGeom>
          <a:noFill/>
          <a:ln/>
        </p:spPr>
        <p:txBody>
          <a:bodyPr wrap="none" rtlCol="0" anchor="t"/>
          <a:lstStyle/>
          <a:p>
            <a:pPr marL="0" indent="0">
              <a:lnSpc>
                <a:spcPts val="6155"/>
              </a:lnSpc>
              <a:buNone/>
            </a:pPr>
            <a:r>
              <a:rPr lang="en-US" sz="4924" b="1" dirty="0">
                <a:solidFill>
                  <a:srgbClr val="9998FF"/>
                </a:solidFill>
                <a:latin typeface="Barlow" pitchFamily="34" charset="0"/>
                <a:ea typeface="Barlow" pitchFamily="34" charset="-122"/>
                <a:cs typeface="Barlow" pitchFamily="34" charset="-120"/>
              </a:rPr>
              <a:t>The Cubs' Cry</a:t>
            </a:r>
            <a:endParaRPr lang="en-US" sz="4924" dirty="0"/>
          </a:p>
        </p:txBody>
      </p:sp>
      <p:sp>
        <p:nvSpPr>
          <p:cNvPr id="7" name="Shape 3"/>
          <p:cNvSpPr/>
          <p:nvPr/>
        </p:nvSpPr>
        <p:spPr>
          <a:xfrm>
            <a:off x="831652" y="1793319"/>
            <a:ext cx="7480697" cy="1768673"/>
          </a:xfrm>
          <a:prstGeom prst="roundRect">
            <a:avLst>
              <a:gd name="adj" fmla="val 12093"/>
            </a:avLst>
          </a:prstGeom>
          <a:solidFill>
            <a:srgbClr val="282C32"/>
          </a:solidFill>
          <a:ln/>
        </p:spPr>
      </p:sp>
      <p:sp>
        <p:nvSpPr>
          <p:cNvPr id="8" name="Text 4"/>
          <p:cNvSpPr/>
          <p:nvPr/>
        </p:nvSpPr>
        <p:spPr>
          <a:xfrm>
            <a:off x="1069181" y="2030849"/>
            <a:ext cx="3126819" cy="390763"/>
          </a:xfrm>
          <a:prstGeom prst="rect">
            <a:avLst/>
          </a:prstGeom>
          <a:noFill/>
          <a:ln/>
        </p:spPr>
        <p:txBody>
          <a:bodyPr wrap="none" rtlCol="0" anchor="t"/>
          <a:lstStyle/>
          <a:p>
            <a:pPr marL="0" indent="0">
              <a:lnSpc>
                <a:spcPts val="3078"/>
              </a:lnSpc>
              <a:buNone/>
            </a:pPr>
            <a:r>
              <a:rPr lang="en-US" sz="2462" b="1" dirty="0">
                <a:solidFill>
                  <a:srgbClr val="EEEFF5"/>
                </a:solidFill>
                <a:latin typeface="Barlow" pitchFamily="34" charset="0"/>
                <a:ea typeface="Barlow" pitchFamily="34" charset="-122"/>
                <a:cs typeface="Barlow" pitchFamily="34" charset="-120"/>
              </a:rPr>
              <a:t>Heartbroken Pleas</a:t>
            </a:r>
            <a:endParaRPr lang="en-US" sz="2462" dirty="0"/>
          </a:p>
        </p:txBody>
      </p:sp>
      <p:sp>
        <p:nvSpPr>
          <p:cNvPr id="9" name="Text 5"/>
          <p:cNvSpPr/>
          <p:nvPr/>
        </p:nvSpPr>
        <p:spPr>
          <a:xfrm>
            <a:off x="1069181" y="2564130"/>
            <a:ext cx="7005638" cy="760333"/>
          </a:xfrm>
          <a:prstGeom prst="rect">
            <a:avLst/>
          </a:prstGeom>
          <a:noFill/>
          <a:ln/>
        </p:spPr>
        <p:txBody>
          <a:bodyPr wrap="square" rtlCol="0" anchor="t"/>
          <a:lstStyle/>
          <a:p>
            <a:pPr marL="0" indent="0">
              <a:lnSpc>
                <a:spcPts val="2994"/>
              </a:lnSpc>
              <a:buNone/>
            </a:pPr>
            <a:r>
              <a:rPr lang="en-US" sz="1871" dirty="0">
                <a:solidFill>
                  <a:srgbClr val="EEEFF5"/>
                </a:solidFill>
                <a:latin typeface="Montserrat" pitchFamily="34" charset="0"/>
                <a:ea typeface="Montserrat" pitchFamily="34" charset="-122"/>
                <a:cs typeface="Montserrat" pitchFamily="34" charset="-120"/>
              </a:rPr>
              <a:t>The three helpless cubs cry out, asking "Why did you do this?" in their grief and desperation.</a:t>
            </a:r>
            <a:endParaRPr lang="en-US" sz="1871" dirty="0"/>
          </a:p>
        </p:txBody>
      </p:sp>
      <p:sp>
        <p:nvSpPr>
          <p:cNvPr id="10" name="Shape 6"/>
          <p:cNvSpPr/>
          <p:nvPr/>
        </p:nvSpPr>
        <p:spPr>
          <a:xfrm>
            <a:off x="831652" y="3799523"/>
            <a:ext cx="7480697" cy="1768673"/>
          </a:xfrm>
          <a:prstGeom prst="roundRect">
            <a:avLst>
              <a:gd name="adj" fmla="val 12093"/>
            </a:avLst>
          </a:prstGeom>
          <a:solidFill>
            <a:srgbClr val="282C32"/>
          </a:solidFill>
          <a:ln/>
        </p:spPr>
      </p:sp>
      <p:sp>
        <p:nvSpPr>
          <p:cNvPr id="11" name="Text 7"/>
          <p:cNvSpPr/>
          <p:nvPr/>
        </p:nvSpPr>
        <p:spPr>
          <a:xfrm>
            <a:off x="1069181" y="4037052"/>
            <a:ext cx="3126819" cy="390763"/>
          </a:xfrm>
          <a:prstGeom prst="rect">
            <a:avLst/>
          </a:prstGeom>
          <a:noFill/>
          <a:ln/>
        </p:spPr>
        <p:txBody>
          <a:bodyPr wrap="none" rtlCol="0" anchor="t"/>
          <a:lstStyle/>
          <a:p>
            <a:pPr marL="0" indent="0">
              <a:lnSpc>
                <a:spcPts val="3078"/>
              </a:lnSpc>
              <a:buNone/>
            </a:pPr>
            <a:r>
              <a:rPr lang="en-US" sz="2462" b="1" dirty="0">
                <a:solidFill>
                  <a:srgbClr val="EEEFF5"/>
                </a:solidFill>
                <a:latin typeface="Barlow" pitchFamily="34" charset="0"/>
                <a:ea typeface="Barlow" pitchFamily="34" charset="-122"/>
                <a:cs typeface="Barlow" pitchFamily="34" charset="-120"/>
              </a:rPr>
              <a:t>Innocent Victims</a:t>
            </a:r>
            <a:endParaRPr lang="en-US" sz="2462" dirty="0"/>
          </a:p>
        </p:txBody>
      </p:sp>
      <p:sp>
        <p:nvSpPr>
          <p:cNvPr id="12" name="Text 8"/>
          <p:cNvSpPr/>
          <p:nvPr/>
        </p:nvSpPr>
        <p:spPr>
          <a:xfrm>
            <a:off x="1069181" y="4570333"/>
            <a:ext cx="7005638" cy="760333"/>
          </a:xfrm>
          <a:prstGeom prst="rect">
            <a:avLst/>
          </a:prstGeom>
          <a:noFill/>
          <a:ln/>
        </p:spPr>
        <p:txBody>
          <a:bodyPr wrap="square" rtlCol="0" anchor="t"/>
          <a:lstStyle/>
          <a:p>
            <a:pPr marL="0" indent="0">
              <a:lnSpc>
                <a:spcPts val="2994"/>
              </a:lnSpc>
              <a:buNone/>
            </a:pPr>
            <a:r>
              <a:rPr lang="en-US" sz="1871" dirty="0">
                <a:solidFill>
                  <a:srgbClr val="EEEFF5"/>
                </a:solidFill>
                <a:latin typeface="Montserrat" pitchFamily="34" charset="0"/>
                <a:ea typeface="Montserrat" pitchFamily="34" charset="-122"/>
                <a:cs typeface="Montserrat" pitchFamily="34" charset="-120"/>
              </a:rPr>
              <a:t>The cubs did not ask for their mother's life to be taken. They are the innocent victims of senseless poaching.</a:t>
            </a:r>
            <a:endParaRPr lang="en-US" sz="1871" dirty="0"/>
          </a:p>
        </p:txBody>
      </p:sp>
      <p:sp>
        <p:nvSpPr>
          <p:cNvPr id="13" name="Shape 9"/>
          <p:cNvSpPr/>
          <p:nvPr/>
        </p:nvSpPr>
        <p:spPr>
          <a:xfrm>
            <a:off x="831652" y="5805726"/>
            <a:ext cx="7480697" cy="1768673"/>
          </a:xfrm>
          <a:prstGeom prst="roundRect">
            <a:avLst>
              <a:gd name="adj" fmla="val 12093"/>
            </a:avLst>
          </a:prstGeom>
          <a:solidFill>
            <a:srgbClr val="282C32"/>
          </a:solidFill>
          <a:ln/>
        </p:spPr>
      </p:sp>
      <p:sp>
        <p:nvSpPr>
          <p:cNvPr id="14" name="Text 10"/>
          <p:cNvSpPr/>
          <p:nvPr/>
        </p:nvSpPr>
        <p:spPr>
          <a:xfrm>
            <a:off x="1069181" y="6043255"/>
            <a:ext cx="3126819" cy="390763"/>
          </a:xfrm>
          <a:prstGeom prst="rect">
            <a:avLst/>
          </a:prstGeom>
          <a:noFill/>
          <a:ln/>
        </p:spPr>
        <p:txBody>
          <a:bodyPr wrap="none" rtlCol="0" anchor="t"/>
          <a:lstStyle/>
          <a:p>
            <a:pPr marL="0" indent="0">
              <a:lnSpc>
                <a:spcPts val="3078"/>
              </a:lnSpc>
              <a:buNone/>
            </a:pPr>
            <a:r>
              <a:rPr lang="en-US" sz="2462" b="1" dirty="0">
                <a:solidFill>
                  <a:srgbClr val="EEEFF5"/>
                </a:solidFill>
                <a:latin typeface="Barlow" pitchFamily="34" charset="0"/>
                <a:ea typeface="Barlow" pitchFamily="34" charset="-122"/>
                <a:cs typeface="Barlow" pitchFamily="34" charset="-120"/>
              </a:rPr>
              <a:t>A Vulnerable Future</a:t>
            </a:r>
            <a:endParaRPr lang="en-US" sz="2462" dirty="0"/>
          </a:p>
        </p:txBody>
      </p:sp>
      <p:sp>
        <p:nvSpPr>
          <p:cNvPr id="15" name="Text 11"/>
          <p:cNvSpPr/>
          <p:nvPr/>
        </p:nvSpPr>
        <p:spPr>
          <a:xfrm>
            <a:off x="1069181" y="6576536"/>
            <a:ext cx="7005638" cy="760333"/>
          </a:xfrm>
          <a:prstGeom prst="rect">
            <a:avLst/>
          </a:prstGeom>
          <a:noFill/>
          <a:ln/>
        </p:spPr>
        <p:txBody>
          <a:bodyPr wrap="square" rtlCol="0" anchor="t"/>
          <a:lstStyle/>
          <a:p>
            <a:pPr marL="0" indent="0">
              <a:lnSpc>
                <a:spcPts val="2994"/>
              </a:lnSpc>
              <a:buNone/>
            </a:pPr>
            <a:r>
              <a:rPr lang="en-US" sz="1871" dirty="0">
                <a:solidFill>
                  <a:srgbClr val="EEEFF5"/>
                </a:solidFill>
                <a:latin typeface="Montserrat" pitchFamily="34" charset="0"/>
                <a:ea typeface="Montserrat" pitchFamily="34" charset="-122"/>
                <a:cs typeface="Montserrat" pitchFamily="34" charset="-120"/>
              </a:rPr>
              <a:t>Without their mother's care, the cubs' chances of survival in the wild are greatly diminished.</a:t>
            </a:r>
            <a:endParaRPr lang="en-US" sz="1871" dirty="0"/>
          </a:p>
        </p:txBody>
      </p:sp>
      <p:pic>
        <p:nvPicPr>
          <p:cNvPr id="16" name="forest-163012">
            <a:hlinkClick r:id="" action="ppaction://media"/>
            <a:extLst>
              <a:ext uri="{FF2B5EF4-FFF2-40B4-BE49-F238E27FC236}">
                <a16:creationId xmlns:a16="http://schemas.microsoft.com/office/drawing/2014/main" id="{559BF5EA-C7A0-E118-66CD-D735059C028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04170" y="23328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1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5"/>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6"/>
          <a:stretch>
            <a:fillRect/>
          </a:stretch>
        </p:blipFill>
        <p:spPr>
          <a:xfrm>
            <a:off x="9434989" y="526375"/>
            <a:ext cx="4904303" cy="7176730"/>
          </a:xfrm>
          <a:prstGeom prst="rect">
            <a:avLst/>
          </a:prstGeom>
        </p:spPr>
      </p:pic>
      <p:sp>
        <p:nvSpPr>
          <p:cNvPr id="6" name="Text 2"/>
          <p:cNvSpPr/>
          <p:nvPr/>
        </p:nvSpPr>
        <p:spPr>
          <a:xfrm>
            <a:off x="814983" y="641271"/>
            <a:ext cx="6128147" cy="765929"/>
          </a:xfrm>
          <a:prstGeom prst="rect">
            <a:avLst/>
          </a:prstGeom>
          <a:noFill/>
          <a:ln/>
        </p:spPr>
        <p:txBody>
          <a:bodyPr wrap="none" rtlCol="0" anchor="t"/>
          <a:lstStyle/>
          <a:p>
            <a:pPr marL="0" indent="0">
              <a:lnSpc>
                <a:spcPts val="6032"/>
              </a:lnSpc>
              <a:buNone/>
            </a:pPr>
            <a:r>
              <a:rPr lang="en-US" sz="4825" b="1" dirty="0">
                <a:solidFill>
                  <a:srgbClr val="9998FF"/>
                </a:solidFill>
                <a:latin typeface="Barlow" pitchFamily="34" charset="0"/>
                <a:ea typeface="Barlow" pitchFamily="34" charset="-122"/>
                <a:cs typeface="Barlow" pitchFamily="34" charset="-120"/>
              </a:rPr>
              <a:t>A Plea for Mercy</a:t>
            </a:r>
            <a:endParaRPr lang="en-US" sz="4825" dirty="0"/>
          </a:p>
        </p:txBody>
      </p:sp>
      <p:pic>
        <p:nvPicPr>
          <p:cNvPr id="7" name="Image 2" descr="preencoded.png"/>
          <p:cNvPicPr>
            <a:picLocks noChangeAspect="1"/>
          </p:cNvPicPr>
          <p:nvPr/>
        </p:nvPicPr>
        <p:blipFill>
          <a:blip r:embed="rId7"/>
          <a:stretch>
            <a:fillRect/>
          </a:stretch>
        </p:blipFill>
        <p:spPr>
          <a:xfrm>
            <a:off x="814983" y="1756410"/>
            <a:ext cx="1164312" cy="1862971"/>
          </a:xfrm>
          <a:prstGeom prst="rect">
            <a:avLst/>
          </a:prstGeom>
        </p:spPr>
      </p:pic>
      <p:sp>
        <p:nvSpPr>
          <p:cNvPr id="8" name="Text 3"/>
          <p:cNvSpPr/>
          <p:nvPr/>
        </p:nvSpPr>
        <p:spPr>
          <a:xfrm>
            <a:off x="2328505" y="1989177"/>
            <a:ext cx="3064073" cy="383024"/>
          </a:xfrm>
          <a:prstGeom prst="rect">
            <a:avLst/>
          </a:prstGeom>
          <a:noFill/>
          <a:ln/>
        </p:spPr>
        <p:txBody>
          <a:bodyPr wrap="none" rtlCol="0" anchor="t"/>
          <a:lstStyle/>
          <a:p>
            <a:pPr marL="0" indent="0" algn="l">
              <a:lnSpc>
                <a:spcPts val="3016"/>
              </a:lnSpc>
              <a:buNone/>
            </a:pPr>
            <a:r>
              <a:rPr lang="en-US" sz="2413" b="1" dirty="0">
                <a:solidFill>
                  <a:srgbClr val="EEEFF5"/>
                </a:solidFill>
                <a:latin typeface="Barlow" pitchFamily="34" charset="0"/>
                <a:ea typeface="Barlow" pitchFamily="34" charset="-122"/>
                <a:cs typeface="Barlow" pitchFamily="34" charset="-120"/>
              </a:rPr>
              <a:t>Unanswered Cries</a:t>
            </a:r>
            <a:endParaRPr lang="en-US" sz="2413" dirty="0"/>
          </a:p>
        </p:txBody>
      </p:sp>
      <p:sp>
        <p:nvSpPr>
          <p:cNvPr id="9" name="Text 4"/>
          <p:cNvSpPr/>
          <p:nvPr/>
        </p:nvSpPr>
        <p:spPr>
          <a:xfrm>
            <a:off x="2328505" y="2511862"/>
            <a:ext cx="6000512" cy="745093"/>
          </a:xfrm>
          <a:prstGeom prst="rect">
            <a:avLst/>
          </a:prstGeom>
          <a:noFill/>
          <a:ln/>
        </p:spPr>
        <p:txBody>
          <a:bodyPr wrap="square" rtlCol="0" anchor="t"/>
          <a:lstStyle/>
          <a:p>
            <a:pPr marL="0" indent="0" algn="l">
              <a:lnSpc>
                <a:spcPts val="2934"/>
              </a:lnSpc>
              <a:buNone/>
            </a:pPr>
            <a:r>
              <a:rPr lang="en-US" sz="1834" dirty="0">
                <a:solidFill>
                  <a:srgbClr val="EEEFF5"/>
                </a:solidFill>
                <a:latin typeface="Montserrat" pitchFamily="34" charset="0"/>
                <a:ea typeface="Montserrat" pitchFamily="34" charset="-122"/>
                <a:cs typeface="Montserrat" pitchFamily="34" charset="-120"/>
              </a:rPr>
              <a:t>The cubs' desperate pleas echo through the forest, but their cries fall on deaf ears.</a:t>
            </a:r>
            <a:endParaRPr lang="en-US" sz="1834" dirty="0"/>
          </a:p>
        </p:txBody>
      </p:sp>
      <p:pic>
        <p:nvPicPr>
          <p:cNvPr id="10" name="Image 3" descr="preencoded.png"/>
          <p:cNvPicPr>
            <a:picLocks noChangeAspect="1"/>
          </p:cNvPicPr>
          <p:nvPr/>
        </p:nvPicPr>
        <p:blipFill>
          <a:blip r:embed="rId8"/>
          <a:stretch>
            <a:fillRect/>
          </a:stretch>
        </p:blipFill>
        <p:spPr>
          <a:xfrm>
            <a:off x="814983" y="3619381"/>
            <a:ext cx="1164312" cy="2105858"/>
          </a:xfrm>
          <a:prstGeom prst="rect">
            <a:avLst/>
          </a:prstGeom>
        </p:spPr>
      </p:pic>
      <p:sp>
        <p:nvSpPr>
          <p:cNvPr id="11" name="Text 5"/>
          <p:cNvSpPr/>
          <p:nvPr/>
        </p:nvSpPr>
        <p:spPr>
          <a:xfrm>
            <a:off x="2328505" y="3852148"/>
            <a:ext cx="3064073" cy="383024"/>
          </a:xfrm>
          <a:prstGeom prst="rect">
            <a:avLst/>
          </a:prstGeom>
          <a:noFill/>
          <a:ln/>
        </p:spPr>
        <p:txBody>
          <a:bodyPr wrap="none" rtlCol="0" anchor="t"/>
          <a:lstStyle/>
          <a:p>
            <a:pPr marL="0" indent="0" algn="l">
              <a:lnSpc>
                <a:spcPts val="3016"/>
              </a:lnSpc>
              <a:buNone/>
            </a:pPr>
            <a:r>
              <a:rPr lang="en-US" sz="2413" b="1" dirty="0">
                <a:solidFill>
                  <a:srgbClr val="EEEFF5"/>
                </a:solidFill>
                <a:latin typeface="Barlow" pitchFamily="34" charset="0"/>
                <a:ea typeface="Barlow" pitchFamily="34" charset="-122"/>
                <a:cs typeface="Barlow" pitchFamily="34" charset="-120"/>
              </a:rPr>
              <a:t>Undeserved Suffering</a:t>
            </a:r>
            <a:endParaRPr lang="en-US" sz="2413" dirty="0"/>
          </a:p>
        </p:txBody>
      </p:sp>
      <p:sp>
        <p:nvSpPr>
          <p:cNvPr id="12" name="Text 6"/>
          <p:cNvSpPr/>
          <p:nvPr/>
        </p:nvSpPr>
        <p:spPr>
          <a:xfrm>
            <a:off x="2328505" y="4374832"/>
            <a:ext cx="6000512" cy="1117640"/>
          </a:xfrm>
          <a:prstGeom prst="rect">
            <a:avLst/>
          </a:prstGeom>
          <a:noFill/>
          <a:ln/>
        </p:spPr>
        <p:txBody>
          <a:bodyPr wrap="square" rtlCol="0" anchor="t"/>
          <a:lstStyle/>
          <a:p>
            <a:pPr marL="0" indent="0" algn="l">
              <a:lnSpc>
                <a:spcPts val="2934"/>
              </a:lnSpc>
              <a:buNone/>
            </a:pPr>
            <a:r>
              <a:rPr lang="en-US" sz="1834" dirty="0">
                <a:solidFill>
                  <a:srgbClr val="EEEFF5"/>
                </a:solidFill>
                <a:latin typeface="Montserrat" pitchFamily="34" charset="0"/>
                <a:ea typeface="Montserrat" pitchFamily="34" charset="-122"/>
                <a:cs typeface="Montserrat" pitchFamily="34" charset="-120"/>
              </a:rPr>
              <a:t>These innocent animals did not deserve to be robbed of their mother and left to an uncertain fate.</a:t>
            </a:r>
            <a:endParaRPr lang="en-US" sz="1834" dirty="0"/>
          </a:p>
        </p:txBody>
      </p:sp>
      <p:pic>
        <p:nvPicPr>
          <p:cNvPr id="13" name="Image 4" descr="preencoded.png"/>
          <p:cNvPicPr>
            <a:picLocks noChangeAspect="1"/>
          </p:cNvPicPr>
          <p:nvPr/>
        </p:nvPicPr>
        <p:blipFill>
          <a:blip r:embed="rId9"/>
          <a:stretch>
            <a:fillRect/>
          </a:stretch>
        </p:blipFill>
        <p:spPr>
          <a:xfrm>
            <a:off x="814983" y="5725239"/>
            <a:ext cx="1164312" cy="1862971"/>
          </a:xfrm>
          <a:prstGeom prst="rect">
            <a:avLst/>
          </a:prstGeom>
        </p:spPr>
      </p:pic>
      <p:sp>
        <p:nvSpPr>
          <p:cNvPr id="14" name="Text 7"/>
          <p:cNvSpPr/>
          <p:nvPr/>
        </p:nvSpPr>
        <p:spPr>
          <a:xfrm>
            <a:off x="2328505" y="5958007"/>
            <a:ext cx="3064073" cy="383024"/>
          </a:xfrm>
          <a:prstGeom prst="rect">
            <a:avLst/>
          </a:prstGeom>
          <a:noFill/>
          <a:ln/>
        </p:spPr>
        <p:txBody>
          <a:bodyPr wrap="none" rtlCol="0" anchor="t"/>
          <a:lstStyle/>
          <a:p>
            <a:pPr marL="0" indent="0" algn="l">
              <a:lnSpc>
                <a:spcPts val="3016"/>
              </a:lnSpc>
              <a:buNone/>
            </a:pPr>
            <a:r>
              <a:rPr lang="en-US" sz="2413" b="1" dirty="0">
                <a:solidFill>
                  <a:srgbClr val="EEEFF5"/>
                </a:solidFill>
                <a:latin typeface="Barlow" pitchFamily="34" charset="0"/>
                <a:ea typeface="Barlow" pitchFamily="34" charset="-122"/>
                <a:cs typeface="Barlow" pitchFamily="34" charset="-120"/>
              </a:rPr>
              <a:t>A Cry for Help</a:t>
            </a:r>
            <a:endParaRPr lang="en-US" sz="2413" dirty="0"/>
          </a:p>
        </p:txBody>
      </p:sp>
      <p:sp>
        <p:nvSpPr>
          <p:cNvPr id="15" name="Text 8"/>
          <p:cNvSpPr/>
          <p:nvPr/>
        </p:nvSpPr>
        <p:spPr>
          <a:xfrm>
            <a:off x="2328505" y="6480691"/>
            <a:ext cx="6000512" cy="745093"/>
          </a:xfrm>
          <a:prstGeom prst="rect">
            <a:avLst/>
          </a:prstGeom>
          <a:noFill/>
          <a:ln/>
        </p:spPr>
        <p:txBody>
          <a:bodyPr wrap="square" rtlCol="0" anchor="t"/>
          <a:lstStyle/>
          <a:p>
            <a:pPr marL="0" indent="0" algn="l">
              <a:lnSpc>
                <a:spcPts val="2934"/>
              </a:lnSpc>
              <a:buNone/>
            </a:pPr>
            <a:r>
              <a:rPr lang="en-US" sz="1834" dirty="0">
                <a:solidFill>
                  <a:srgbClr val="EEEFF5"/>
                </a:solidFill>
                <a:latin typeface="Montserrat" pitchFamily="34" charset="0"/>
                <a:ea typeface="Montserrat" pitchFamily="34" charset="-122"/>
                <a:cs typeface="Montserrat" pitchFamily="34" charset="-120"/>
              </a:rPr>
              <a:t>Their only hope lies in the compassion of those who can intervene and ensure their protection.</a:t>
            </a:r>
            <a:endParaRPr lang="en-US" sz="1834" dirty="0"/>
          </a:p>
        </p:txBody>
      </p:sp>
      <p:pic>
        <p:nvPicPr>
          <p:cNvPr id="16" name="forest-163012">
            <a:hlinkClick r:id="" action="ppaction://media"/>
            <a:extLst>
              <a:ext uri="{FF2B5EF4-FFF2-40B4-BE49-F238E27FC236}">
                <a16:creationId xmlns:a16="http://schemas.microsoft.com/office/drawing/2014/main" id="{A8CC562B-C954-32DA-DC3B-2C6AC5E9563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11142" y="39758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1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864037" y="2370058"/>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A Just Request</a:t>
            </a:r>
            <a:endParaRPr lang="en-US" sz="5116" dirty="0"/>
          </a:p>
        </p:txBody>
      </p:sp>
      <p:sp>
        <p:nvSpPr>
          <p:cNvPr id="5" name="Text 3"/>
          <p:cNvSpPr/>
          <p:nvPr/>
        </p:nvSpPr>
        <p:spPr>
          <a:xfrm>
            <a:off x="864037" y="3799284"/>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A Simple Wish</a:t>
            </a:r>
            <a:endParaRPr lang="en-US" sz="2558" dirty="0"/>
          </a:p>
        </p:txBody>
      </p:sp>
      <p:sp>
        <p:nvSpPr>
          <p:cNvPr id="6" name="Text 4"/>
          <p:cNvSpPr/>
          <p:nvPr/>
        </p:nvSpPr>
        <p:spPr>
          <a:xfrm>
            <a:off x="864037" y="4452104"/>
            <a:ext cx="3898821"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The cubs' plaintive cry echoes a simple truth: "We did not ask for anything more."</a:t>
            </a:r>
            <a:endParaRPr lang="en-US" sz="1944" dirty="0"/>
          </a:p>
        </p:txBody>
      </p:sp>
      <p:sp>
        <p:nvSpPr>
          <p:cNvPr id="7" name="Text 5"/>
          <p:cNvSpPr/>
          <p:nvPr/>
        </p:nvSpPr>
        <p:spPr>
          <a:xfrm>
            <a:off x="5372695" y="3799284"/>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Inherent Right</a:t>
            </a:r>
            <a:endParaRPr lang="en-US" sz="2558" dirty="0"/>
          </a:p>
        </p:txBody>
      </p:sp>
      <p:sp>
        <p:nvSpPr>
          <p:cNvPr id="8" name="Text 6"/>
          <p:cNvSpPr/>
          <p:nvPr/>
        </p:nvSpPr>
        <p:spPr>
          <a:xfrm>
            <a:off x="5372695" y="4452104"/>
            <a:ext cx="3898821"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Tigers have an inherent right to live freely and thrive in their natural habitats.</a:t>
            </a:r>
            <a:endParaRPr lang="en-US" sz="1944" dirty="0"/>
          </a:p>
        </p:txBody>
      </p:sp>
      <p:sp>
        <p:nvSpPr>
          <p:cNvPr id="9" name="Text 7"/>
          <p:cNvSpPr/>
          <p:nvPr/>
        </p:nvSpPr>
        <p:spPr>
          <a:xfrm>
            <a:off x="9881354" y="3799284"/>
            <a:ext cx="3410783"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A Shared Responsibility</a:t>
            </a:r>
            <a:endParaRPr lang="en-US" sz="2558" dirty="0"/>
          </a:p>
        </p:txBody>
      </p:sp>
      <p:sp>
        <p:nvSpPr>
          <p:cNvPr id="10" name="Text 8"/>
          <p:cNvSpPr/>
          <p:nvPr/>
        </p:nvSpPr>
        <p:spPr>
          <a:xfrm>
            <a:off x="9881354" y="4452104"/>
            <a:ext cx="3898821"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It is our duty as stewards of the Earth to ensure the survival of these magnificent creatures.</a:t>
            </a:r>
            <a:endParaRPr lang="en-US" sz="1944" dirty="0"/>
          </a:p>
        </p:txBody>
      </p:sp>
      <p:pic>
        <p:nvPicPr>
          <p:cNvPr id="11" name="forest-163012">
            <a:hlinkClick r:id="" action="ppaction://media"/>
            <a:extLst>
              <a:ext uri="{FF2B5EF4-FFF2-40B4-BE49-F238E27FC236}">
                <a16:creationId xmlns:a16="http://schemas.microsoft.com/office/drawing/2014/main" id="{F224A464-9D96-D671-DC3D-D244883F52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934513" y="16642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1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icPr>
            <a:picLocks noChangeAspect="1"/>
          </p:cNvPicPr>
          <p:nvPr/>
        </p:nvPicPr>
        <p:blipFill>
          <a:blip r:embed="rId5"/>
          <a:stretch>
            <a:fillRect/>
          </a:stretch>
        </p:blipFill>
        <p:spPr>
          <a:xfrm>
            <a:off x="0" y="0"/>
            <a:ext cx="14630400" cy="3010733"/>
          </a:xfrm>
          <a:prstGeom prst="rect">
            <a:avLst/>
          </a:prstGeom>
        </p:spPr>
      </p:pic>
      <p:sp>
        <p:nvSpPr>
          <p:cNvPr id="5" name="Text 2"/>
          <p:cNvSpPr/>
          <p:nvPr/>
        </p:nvSpPr>
        <p:spPr>
          <a:xfrm>
            <a:off x="842963" y="3674388"/>
            <a:ext cx="9101614" cy="792361"/>
          </a:xfrm>
          <a:prstGeom prst="rect">
            <a:avLst/>
          </a:prstGeom>
          <a:noFill/>
          <a:ln/>
        </p:spPr>
        <p:txBody>
          <a:bodyPr wrap="none" rtlCol="0" anchor="t"/>
          <a:lstStyle/>
          <a:p>
            <a:pPr marL="0" indent="0">
              <a:lnSpc>
                <a:spcPts val="6239"/>
              </a:lnSpc>
              <a:buNone/>
            </a:pPr>
            <a:r>
              <a:rPr lang="en-US" sz="4991" b="1" dirty="0">
                <a:solidFill>
                  <a:srgbClr val="9998FF"/>
                </a:solidFill>
                <a:latin typeface="Barlow" pitchFamily="34" charset="0"/>
                <a:ea typeface="Barlow" pitchFamily="34" charset="-122"/>
                <a:cs typeface="Barlow" pitchFamily="34" charset="-120"/>
              </a:rPr>
              <a:t>The Crucial Role of Conservation</a:t>
            </a:r>
            <a:endParaRPr lang="en-US" sz="4991" dirty="0"/>
          </a:p>
        </p:txBody>
      </p:sp>
      <p:sp>
        <p:nvSpPr>
          <p:cNvPr id="6" name="Shape 3"/>
          <p:cNvSpPr/>
          <p:nvPr/>
        </p:nvSpPr>
        <p:spPr>
          <a:xfrm>
            <a:off x="842963" y="5098852"/>
            <a:ext cx="541853" cy="541853"/>
          </a:xfrm>
          <a:prstGeom prst="roundRect">
            <a:avLst>
              <a:gd name="adj" fmla="val 40007"/>
            </a:avLst>
          </a:prstGeom>
          <a:solidFill>
            <a:srgbClr val="282C32"/>
          </a:solidFill>
          <a:ln/>
        </p:spPr>
      </p:sp>
      <p:sp>
        <p:nvSpPr>
          <p:cNvPr id="7" name="Text 4"/>
          <p:cNvSpPr/>
          <p:nvPr/>
        </p:nvSpPr>
        <p:spPr>
          <a:xfrm>
            <a:off x="1046559" y="5179576"/>
            <a:ext cx="134660" cy="380286"/>
          </a:xfrm>
          <a:prstGeom prst="rect">
            <a:avLst/>
          </a:prstGeom>
          <a:noFill/>
          <a:ln/>
        </p:spPr>
        <p:txBody>
          <a:bodyPr wrap="none" rtlCol="0" anchor="t"/>
          <a:lstStyle/>
          <a:p>
            <a:pPr marL="0" indent="0" algn="ctr">
              <a:lnSpc>
                <a:spcPts val="2995"/>
              </a:lnSpc>
              <a:buNone/>
            </a:pPr>
            <a:r>
              <a:rPr lang="en-US" sz="2995" b="1" dirty="0">
                <a:solidFill>
                  <a:srgbClr val="EEEFF5"/>
                </a:solidFill>
                <a:latin typeface="Barlow" pitchFamily="34" charset="0"/>
                <a:ea typeface="Barlow" pitchFamily="34" charset="-122"/>
                <a:cs typeface="Barlow" pitchFamily="34" charset="-120"/>
              </a:rPr>
              <a:t>1</a:t>
            </a:r>
            <a:endParaRPr lang="en-US" sz="2995" dirty="0"/>
          </a:p>
        </p:txBody>
      </p:sp>
      <p:sp>
        <p:nvSpPr>
          <p:cNvPr id="8" name="Text 5"/>
          <p:cNvSpPr/>
          <p:nvPr/>
        </p:nvSpPr>
        <p:spPr>
          <a:xfrm>
            <a:off x="1625679" y="5098852"/>
            <a:ext cx="3169206" cy="396121"/>
          </a:xfrm>
          <a:prstGeom prst="rect">
            <a:avLst/>
          </a:prstGeom>
          <a:noFill/>
          <a:ln/>
        </p:spPr>
        <p:txBody>
          <a:bodyPr wrap="none" rtlCol="0" anchor="t"/>
          <a:lstStyle/>
          <a:p>
            <a:pPr marL="0" indent="0">
              <a:lnSpc>
                <a:spcPts val="3119"/>
              </a:lnSpc>
              <a:buNone/>
            </a:pPr>
            <a:r>
              <a:rPr lang="en-US" sz="2496" b="1" dirty="0">
                <a:solidFill>
                  <a:srgbClr val="EEEFF5"/>
                </a:solidFill>
                <a:latin typeface="Barlow" pitchFamily="34" charset="0"/>
                <a:ea typeface="Barlow" pitchFamily="34" charset="-122"/>
                <a:cs typeface="Barlow" pitchFamily="34" charset="-120"/>
              </a:rPr>
              <a:t>Endangered Status</a:t>
            </a:r>
            <a:endParaRPr lang="en-US" sz="2496" dirty="0"/>
          </a:p>
        </p:txBody>
      </p:sp>
      <p:sp>
        <p:nvSpPr>
          <p:cNvPr id="9" name="Text 6"/>
          <p:cNvSpPr/>
          <p:nvPr/>
        </p:nvSpPr>
        <p:spPr>
          <a:xfrm>
            <a:off x="1625679" y="5639395"/>
            <a:ext cx="3371493" cy="1926431"/>
          </a:xfrm>
          <a:prstGeom prst="rect">
            <a:avLst/>
          </a:prstGeom>
          <a:noFill/>
          <a:ln/>
        </p:spPr>
        <p:txBody>
          <a:bodyPr wrap="square" rtlCol="0" anchor="t"/>
          <a:lstStyle/>
          <a:p>
            <a:pPr marL="0" indent="0">
              <a:lnSpc>
                <a:spcPts val="3035"/>
              </a:lnSpc>
              <a:buNone/>
            </a:pPr>
            <a:r>
              <a:rPr lang="en-US" sz="1897" dirty="0">
                <a:solidFill>
                  <a:srgbClr val="EEEFF5"/>
                </a:solidFill>
                <a:latin typeface="Montserrat" pitchFamily="34" charset="0"/>
                <a:ea typeface="Montserrat" pitchFamily="34" charset="-122"/>
                <a:cs typeface="Montserrat" pitchFamily="34" charset="-120"/>
              </a:rPr>
              <a:t>Tigers are classified as endangered, with their populations facing threats from habitat loss and poaching.</a:t>
            </a:r>
            <a:endParaRPr lang="en-US" sz="1897" dirty="0"/>
          </a:p>
        </p:txBody>
      </p:sp>
      <p:sp>
        <p:nvSpPr>
          <p:cNvPr id="10" name="Shape 7"/>
          <p:cNvSpPr/>
          <p:nvPr/>
        </p:nvSpPr>
        <p:spPr>
          <a:xfrm>
            <a:off x="5238036" y="5098852"/>
            <a:ext cx="541853" cy="541853"/>
          </a:xfrm>
          <a:prstGeom prst="roundRect">
            <a:avLst>
              <a:gd name="adj" fmla="val 40007"/>
            </a:avLst>
          </a:prstGeom>
          <a:solidFill>
            <a:srgbClr val="282C32"/>
          </a:solidFill>
          <a:ln/>
        </p:spPr>
      </p:sp>
      <p:sp>
        <p:nvSpPr>
          <p:cNvPr id="11" name="Text 8"/>
          <p:cNvSpPr/>
          <p:nvPr/>
        </p:nvSpPr>
        <p:spPr>
          <a:xfrm>
            <a:off x="5402461" y="5179576"/>
            <a:ext cx="213003" cy="380286"/>
          </a:xfrm>
          <a:prstGeom prst="rect">
            <a:avLst/>
          </a:prstGeom>
          <a:noFill/>
          <a:ln/>
        </p:spPr>
        <p:txBody>
          <a:bodyPr wrap="none" rtlCol="0" anchor="t"/>
          <a:lstStyle/>
          <a:p>
            <a:pPr marL="0" indent="0" algn="ctr">
              <a:lnSpc>
                <a:spcPts val="2995"/>
              </a:lnSpc>
              <a:buNone/>
            </a:pPr>
            <a:r>
              <a:rPr lang="en-US" sz="2995" b="1" dirty="0">
                <a:solidFill>
                  <a:srgbClr val="EEEFF5"/>
                </a:solidFill>
                <a:latin typeface="Barlow" pitchFamily="34" charset="0"/>
                <a:ea typeface="Barlow" pitchFamily="34" charset="-122"/>
                <a:cs typeface="Barlow" pitchFamily="34" charset="-120"/>
              </a:rPr>
              <a:t>2</a:t>
            </a:r>
            <a:endParaRPr lang="en-US" sz="2995" dirty="0"/>
          </a:p>
        </p:txBody>
      </p:sp>
      <p:sp>
        <p:nvSpPr>
          <p:cNvPr id="12" name="Text 9"/>
          <p:cNvSpPr/>
          <p:nvPr/>
        </p:nvSpPr>
        <p:spPr>
          <a:xfrm>
            <a:off x="6020753" y="5098852"/>
            <a:ext cx="3169206" cy="396121"/>
          </a:xfrm>
          <a:prstGeom prst="rect">
            <a:avLst/>
          </a:prstGeom>
          <a:noFill/>
          <a:ln/>
        </p:spPr>
        <p:txBody>
          <a:bodyPr wrap="none" rtlCol="0" anchor="t"/>
          <a:lstStyle/>
          <a:p>
            <a:pPr marL="0" indent="0">
              <a:lnSpc>
                <a:spcPts val="3119"/>
              </a:lnSpc>
              <a:buNone/>
            </a:pPr>
            <a:r>
              <a:rPr lang="en-US" sz="2496" b="1" dirty="0">
                <a:solidFill>
                  <a:srgbClr val="EEEFF5"/>
                </a:solidFill>
                <a:latin typeface="Barlow" pitchFamily="34" charset="0"/>
                <a:ea typeface="Barlow" pitchFamily="34" charset="-122"/>
                <a:cs typeface="Barlow" pitchFamily="34" charset="-120"/>
              </a:rPr>
              <a:t>Ecological Importance</a:t>
            </a:r>
            <a:endParaRPr lang="en-US" sz="2496" dirty="0"/>
          </a:p>
        </p:txBody>
      </p:sp>
      <p:sp>
        <p:nvSpPr>
          <p:cNvPr id="13" name="Text 10"/>
          <p:cNvSpPr/>
          <p:nvPr/>
        </p:nvSpPr>
        <p:spPr>
          <a:xfrm>
            <a:off x="6020753" y="5639395"/>
            <a:ext cx="3371493" cy="1541145"/>
          </a:xfrm>
          <a:prstGeom prst="rect">
            <a:avLst/>
          </a:prstGeom>
          <a:noFill/>
          <a:ln/>
        </p:spPr>
        <p:txBody>
          <a:bodyPr wrap="square" rtlCol="0" anchor="t"/>
          <a:lstStyle/>
          <a:p>
            <a:pPr marL="0" indent="0">
              <a:lnSpc>
                <a:spcPts val="3035"/>
              </a:lnSpc>
              <a:buNone/>
            </a:pPr>
            <a:r>
              <a:rPr lang="en-US" sz="1897" dirty="0">
                <a:solidFill>
                  <a:srgbClr val="EEEFF5"/>
                </a:solidFill>
                <a:latin typeface="Montserrat" pitchFamily="34" charset="0"/>
                <a:ea typeface="Montserrat" pitchFamily="34" charset="-122"/>
                <a:cs typeface="Montserrat" pitchFamily="34" charset="-120"/>
              </a:rPr>
              <a:t>Tigers are keystone species, playing a vital role in maintaining the balance of their ecosystems.</a:t>
            </a:r>
            <a:endParaRPr lang="en-US" sz="1897" dirty="0"/>
          </a:p>
        </p:txBody>
      </p:sp>
      <p:sp>
        <p:nvSpPr>
          <p:cNvPr id="14" name="Shape 11"/>
          <p:cNvSpPr/>
          <p:nvPr/>
        </p:nvSpPr>
        <p:spPr>
          <a:xfrm>
            <a:off x="9633109" y="5098852"/>
            <a:ext cx="541853" cy="541853"/>
          </a:xfrm>
          <a:prstGeom prst="roundRect">
            <a:avLst>
              <a:gd name="adj" fmla="val 40007"/>
            </a:avLst>
          </a:prstGeom>
          <a:solidFill>
            <a:srgbClr val="282C32"/>
          </a:solidFill>
          <a:ln/>
        </p:spPr>
      </p:sp>
      <p:sp>
        <p:nvSpPr>
          <p:cNvPr id="15" name="Text 12"/>
          <p:cNvSpPr/>
          <p:nvPr/>
        </p:nvSpPr>
        <p:spPr>
          <a:xfrm>
            <a:off x="9801344" y="5179576"/>
            <a:ext cx="205383" cy="380286"/>
          </a:xfrm>
          <a:prstGeom prst="rect">
            <a:avLst/>
          </a:prstGeom>
          <a:noFill/>
          <a:ln/>
        </p:spPr>
        <p:txBody>
          <a:bodyPr wrap="none" rtlCol="0" anchor="t"/>
          <a:lstStyle/>
          <a:p>
            <a:pPr marL="0" indent="0" algn="ctr">
              <a:lnSpc>
                <a:spcPts val="2995"/>
              </a:lnSpc>
              <a:buNone/>
            </a:pPr>
            <a:r>
              <a:rPr lang="en-US" sz="2995" b="1" dirty="0">
                <a:solidFill>
                  <a:srgbClr val="EEEFF5"/>
                </a:solidFill>
                <a:latin typeface="Barlow" pitchFamily="34" charset="0"/>
                <a:ea typeface="Barlow" pitchFamily="34" charset="-122"/>
                <a:cs typeface="Barlow" pitchFamily="34" charset="-120"/>
              </a:rPr>
              <a:t>3</a:t>
            </a:r>
            <a:endParaRPr lang="en-US" sz="2995" dirty="0"/>
          </a:p>
        </p:txBody>
      </p:sp>
      <p:sp>
        <p:nvSpPr>
          <p:cNvPr id="16" name="Text 13"/>
          <p:cNvSpPr/>
          <p:nvPr/>
        </p:nvSpPr>
        <p:spPr>
          <a:xfrm>
            <a:off x="10415826" y="5098852"/>
            <a:ext cx="3169206" cy="396121"/>
          </a:xfrm>
          <a:prstGeom prst="rect">
            <a:avLst/>
          </a:prstGeom>
          <a:noFill/>
          <a:ln/>
        </p:spPr>
        <p:txBody>
          <a:bodyPr wrap="none" rtlCol="0" anchor="t"/>
          <a:lstStyle/>
          <a:p>
            <a:pPr marL="0" indent="0">
              <a:lnSpc>
                <a:spcPts val="3119"/>
              </a:lnSpc>
              <a:buNone/>
            </a:pPr>
            <a:r>
              <a:rPr lang="en-US" sz="2496" b="1" dirty="0">
                <a:solidFill>
                  <a:srgbClr val="EEEFF5"/>
                </a:solidFill>
                <a:latin typeface="Barlow" pitchFamily="34" charset="0"/>
                <a:ea typeface="Barlow" pitchFamily="34" charset="-122"/>
                <a:cs typeface="Barlow" pitchFamily="34" charset="-120"/>
              </a:rPr>
              <a:t>Conservation Efforts</a:t>
            </a:r>
            <a:endParaRPr lang="en-US" sz="2496" dirty="0"/>
          </a:p>
        </p:txBody>
      </p:sp>
      <p:sp>
        <p:nvSpPr>
          <p:cNvPr id="17" name="Text 14"/>
          <p:cNvSpPr/>
          <p:nvPr/>
        </p:nvSpPr>
        <p:spPr>
          <a:xfrm>
            <a:off x="10415826" y="5639395"/>
            <a:ext cx="3371493" cy="1541145"/>
          </a:xfrm>
          <a:prstGeom prst="rect">
            <a:avLst/>
          </a:prstGeom>
          <a:noFill/>
          <a:ln/>
        </p:spPr>
        <p:txBody>
          <a:bodyPr wrap="square" rtlCol="0" anchor="t"/>
          <a:lstStyle/>
          <a:p>
            <a:pPr marL="0" indent="0">
              <a:lnSpc>
                <a:spcPts val="3035"/>
              </a:lnSpc>
              <a:buNone/>
            </a:pPr>
            <a:r>
              <a:rPr lang="en-US" sz="1897" dirty="0">
                <a:solidFill>
                  <a:srgbClr val="EEEFF5"/>
                </a:solidFill>
                <a:latin typeface="Montserrat" pitchFamily="34" charset="0"/>
                <a:ea typeface="Montserrat" pitchFamily="34" charset="-122"/>
                <a:cs typeface="Montserrat" pitchFamily="34" charset="-120"/>
              </a:rPr>
              <a:t>Effective conservation strategies are crucial to protect tigers and ensure their long-term survival.</a:t>
            </a:r>
            <a:endParaRPr lang="en-US" sz="1897" dirty="0"/>
          </a:p>
        </p:txBody>
      </p:sp>
      <p:pic>
        <p:nvPicPr>
          <p:cNvPr id="18" name="forest-163012">
            <a:hlinkClick r:id="" action="ppaction://media"/>
            <a:extLst>
              <a:ext uri="{FF2B5EF4-FFF2-40B4-BE49-F238E27FC236}">
                <a16:creationId xmlns:a16="http://schemas.microsoft.com/office/drawing/2014/main" id="{69E47EE9-72D2-B364-CDC3-386133E865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293328" y="27059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1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549</Words>
  <Application>Microsoft Office PowerPoint</Application>
  <PresentationFormat>Custom</PresentationFormat>
  <Paragraphs>78</Paragraphs>
  <Slides>12</Slides>
  <Notes>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FAIZAAN AHMAD</cp:lastModifiedBy>
  <cp:revision>4</cp:revision>
  <dcterms:created xsi:type="dcterms:W3CDTF">2024-07-23T11:14:55Z</dcterms:created>
  <dcterms:modified xsi:type="dcterms:W3CDTF">2024-07-25T12:49:32Z</dcterms:modified>
</cp:coreProperties>
</file>